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2"/>
  </p:notesMasterIdLst>
  <p:sldIdLst>
    <p:sldId id="266" r:id="rId2"/>
    <p:sldId id="291" r:id="rId3"/>
    <p:sldId id="257" r:id="rId4"/>
    <p:sldId id="258" r:id="rId5"/>
    <p:sldId id="293" r:id="rId6"/>
    <p:sldId id="269" r:id="rId7"/>
    <p:sldId id="259" r:id="rId8"/>
    <p:sldId id="267" r:id="rId9"/>
    <p:sldId id="271" r:id="rId10"/>
    <p:sldId id="272" r:id="rId11"/>
    <p:sldId id="262" r:id="rId12"/>
    <p:sldId id="263" r:id="rId13"/>
    <p:sldId id="268" r:id="rId14"/>
    <p:sldId id="270" r:id="rId15"/>
    <p:sldId id="289" r:id="rId16"/>
    <p:sldId id="278" r:id="rId17"/>
    <p:sldId id="276" r:id="rId18"/>
    <p:sldId id="279" r:id="rId19"/>
    <p:sldId id="288" r:id="rId20"/>
    <p:sldId id="264" r:id="rId21"/>
    <p:sldId id="273" r:id="rId22"/>
    <p:sldId id="275" r:id="rId23"/>
    <p:sldId id="282" r:id="rId24"/>
    <p:sldId id="283" r:id="rId25"/>
    <p:sldId id="280" r:id="rId26"/>
    <p:sldId id="265" r:id="rId27"/>
    <p:sldId id="284" r:id="rId28"/>
    <p:sldId id="290" r:id="rId29"/>
    <p:sldId id="286" r:id="rId30"/>
    <p:sldId id="274" r:id="rId31"/>
    <p:sldId id="32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3" r:id="rId60"/>
    <p:sldId id="287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817"/>
    <a:srgbClr val="666666"/>
    <a:srgbClr val="EFB140"/>
    <a:srgbClr val="4F6F7E"/>
    <a:srgbClr val="CDCDCD"/>
    <a:srgbClr val="A7D1F1"/>
    <a:srgbClr val="A2D6EB"/>
    <a:srgbClr val="343A46"/>
    <a:srgbClr val="598DA3"/>
    <a:srgbClr val="3D5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00" y="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C6489-249B-483B-9906-1F9F164E86D6}" type="datetimeFigureOut">
              <a:rPr lang="ru-RU" smtClean="0"/>
              <a:t>18.05.2023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06E3-014E-406C-8DBD-097854A9E0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47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AB259-E40D-490D-BC6C-58C9C08F684C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2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5960-3E3A-4000-82BB-88308CFDC71A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97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FA02-992C-4B6D-906D-EDA5A661B1F4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34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494F-229A-4957-8EA5-CDBBB095B187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7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3985-E126-4402-98EA-07A590103CD5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9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8003-B1E0-4BEC-8E30-F9C556166FB0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5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6FE4-D4AB-4875-91A6-716A7C438FFE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3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6AE5-FCFB-4933-BC8A-218D391675AD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57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A980-E77B-4A38-892B-1BB75F1FAB74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0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9852-04E6-4C36-B782-62AA82F0BD42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EF54-5E68-4A21-B992-D8DE7760ED42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185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DD3E-ACF9-4D7A-B7CA-5D423402C360}" type="datetime1">
              <a:rPr lang="ru-RU" smtClean="0"/>
              <a:t>18.05.2023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4DE3-B169-48D5-B784-4C1716BB89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1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16.xml"/><Relationship Id="rId18" Type="http://schemas.openxmlformats.org/officeDocument/2006/relationships/slide" Target="slide8.xml"/><Relationship Id="rId3" Type="http://schemas.openxmlformats.org/officeDocument/2006/relationships/slide" Target="slide21.xml"/><Relationship Id="rId7" Type="http://schemas.openxmlformats.org/officeDocument/2006/relationships/slide" Target="slide12.xml"/><Relationship Id="rId12" Type="http://schemas.openxmlformats.org/officeDocument/2006/relationships/image" Target="../media/image1.png"/><Relationship Id="rId17" Type="http://schemas.openxmlformats.org/officeDocument/2006/relationships/slide" Target="slide4.xml"/><Relationship Id="rId2" Type="http://schemas.openxmlformats.org/officeDocument/2006/relationships/hyperlink" Target="https://t.me/vervald" TargetMode="External"/><Relationship Id="rId16" Type="http://schemas.openxmlformats.org/officeDocument/2006/relationships/slide" Target="slide26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3.xml"/><Relationship Id="rId15" Type="http://schemas.openxmlformats.org/officeDocument/2006/relationships/slide" Target="slide30.xml"/><Relationship Id="rId10" Type="http://schemas.openxmlformats.org/officeDocument/2006/relationships/slide" Target="slide17.xml"/><Relationship Id="rId19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slide" Target="slide15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8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46.xml"/><Relationship Id="rId5" Type="http://schemas.openxmlformats.org/officeDocument/2006/relationships/slide" Target="slide20.x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slide" Target="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49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u.wikipedia.org/wiki/&#1044;&#1077;&#1089;&#1103;&#1090;&#1080;&#1095;&#1085;&#1099;&#1081;_&#1088;&#1072;&#1079;&#1076;&#1077;&#1083;&#1080;&#1090;&#1077;&#1083;&#1100;#&#1053;&#1086;&#1088;&#1084;&#1072;&#1090;&#1080;&#1074;&#1085;&#1099;&#1077;_&#1072;&#1082;&#1090;&#1099;_&#1080;_&#1087;&#1088;&#1072;&#1082;&#1090;&#1080;&#1082;&#1072;_&#1074;_&#1056;&#1086;&#1089;&#1089;&#1080;&#1080;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hyperlink" Target="https://t.me/verval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5.xml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slide" Target="slide16.xml"/><Relationship Id="rId4" Type="http://schemas.openxmlformats.org/officeDocument/2006/relationships/image" Target="../media/image3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slide" Target="slide17.xml"/><Relationship Id="rId4" Type="http://schemas.openxmlformats.org/officeDocument/2006/relationships/image" Target="../media/image1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slide" Target="slide20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u.wikipedia.org/wiki/&#1044;&#1077;&#1089;&#1103;&#1090;&#1080;&#1095;&#1085;&#1099;&#1081;_&#1088;&#1072;&#1079;&#1076;&#1077;&#1083;&#1080;&#1090;&#1077;&#1083;&#1100;#&#1053;&#1086;&#1088;&#1084;&#1072;&#1090;&#1080;&#1074;&#1085;&#1099;&#1077;_&#1072;&#1082;&#1090;&#1099;_&#1080;_&#1087;&#1088;&#1072;&#1082;&#1090;&#1080;&#1082;&#1072;_&#1074;_&#1056;&#1086;&#1089;&#1089;&#1080;&#1080;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hyperlink" Target="https://t.me/verval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5800" cy="1325563"/>
          </a:xfrm>
        </p:spPr>
        <p:txBody>
          <a:bodyPr/>
          <a:lstStyle/>
          <a:p>
            <a:r>
              <a:rPr lang="ru-RU" dirty="0"/>
              <a:t>Правила оформления научных презентаций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867"/>
            <a:ext cx="5257800" cy="479316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Правило 0 . . . . . . . . . . . . . </a:t>
            </a:r>
            <a:r>
              <a:rPr lang="en-US" sz="2400" dirty="0"/>
              <a:t>.</a:t>
            </a:r>
            <a:r>
              <a:rPr lang="ru-RU" sz="2400" dirty="0"/>
              <a:t> . . . . . .</a:t>
            </a:r>
          </a:p>
          <a:p>
            <a:r>
              <a:rPr lang="ru-RU" sz="2400" dirty="0"/>
              <a:t>Общие цели доклада . . . . . . . . . . . . .</a:t>
            </a:r>
          </a:p>
          <a:p>
            <a:r>
              <a:rPr lang="ru-RU" sz="2400" dirty="0"/>
              <a:t>Внимание слушателя . . . . . . . . . .</a:t>
            </a:r>
          </a:p>
          <a:p>
            <a:r>
              <a:rPr lang="ru-RU" sz="2400" dirty="0"/>
              <a:t>Структура научных докладов . . . . . .</a:t>
            </a:r>
          </a:p>
          <a:p>
            <a:r>
              <a:rPr lang="ru-RU" sz="2400" dirty="0"/>
              <a:t>Время на слайд . . . . . . . . . </a:t>
            </a:r>
            <a:r>
              <a:rPr lang="en-US" sz="2400" dirty="0"/>
              <a:t>.</a:t>
            </a:r>
            <a:r>
              <a:rPr lang="ru-RU" sz="2400" dirty="0"/>
              <a:t> . . . . .</a:t>
            </a:r>
          </a:p>
          <a:p>
            <a:r>
              <a:rPr lang="ru-RU" sz="2400" dirty="0"/>
              <a:t>Заполнение слайдов . . . . . . . . . </a:t>
            </a:r>
            <a:r>
              <a:rPr lang="en-US" sz="2400" dirty="0"/>
              <a:t>.</a:t>
            </a:r>
            <a:r>
              <a:rPr lang="ru-RU" sz="2400" dirty="0"/>
              <a:t> . . . </a:t>
            </a:r>
          </a:p>
          <a:p>
            <a:r>
              <a:rPr lang="ru-RU" sz="2400" dirty="0"/>
              <a:t>Прогресс по презентации . . . . . 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Числа . . . . . . . . . . . . . </a:t>
            </a:r>
            <a:r>
              <a:rPr lang="en-US" sz="2400" dirty="0"/>
              <a:t>.</a:t>
            </a:r>
            <a:r>
              <a:rPr lang="ru-RU" sz="2400" dirty="0"/>
              <a:t> . . . . .</a:t>
            </a:r>
            <a:r>
              <a:rPr lang="en-US" sz="2400" dirty="0"/>
              <a:t> .</a:t>
            </a:r>
            <a:r>
              <a:rPr lang="ru-RU" sz="2400" dirty="0"/>
              <a:t> . . . . . . .</a:t>
            </a:r>
          </a:p>
          <a:p>
            <a:r>
              <a:rPr lang="ru-RU" sz="2400" dirty="0"/>
              <a:t>Речь . . . . . . . . . . . . . </a:t>
            </a:r>
            <a:r>
              <a:rPr lang="en-US" sz="2400" dirty="0"/>
              <a:t>.</a:t>
            </a:r>
            <a:r>
              <a:rPr lang="ru-RU" sz="2400" dirty="0"/>
              <a:t> . . . . .</a:t>
            </a:r>
            <a:r>
              <a:rPr lang="en-US" sz="2400" dirty="0"/>
              <a:t> .</a:t>
            </a:r>
            <a:r>
              <a:rPr lang="ru-RU" sz="2400" dirty="0"/>
              <a:t> . . . . .</a:t>
            </a:r>
          </a:p>
          <a:p>
            <a:r>
              <a:rPr lang="ru-RU" sz="2400" dirty="0"/>
              <a:t>Разное</a:t>
            </a:r>
            <a:r>
              <a:rPr lang="en-US" sz="2400" dirty="0"/>
              <a:t> (x</a:t>
            </a:r>
            <a:r>
              <a:rPr lang="ru-RU" sz="2400" dirty="0"/>
              <a:t>4) . . . . . . . . . </a:t>
            </a:r>
            <a:r>
              <a:rPr lang="en-US" sz="2400" dirty="0"/>
              <a:t>.</a:t>
            </a:r>
            <a:r>
              <a:rPr lang="ru-RU" sz="2400" dirty="0"/>
              <a:t> . . . . .</a:t>
            </a:r>
            <a:r>
              <a:rPr lang="en-US" sz="2400" dirty="0"/>
              <a:t> .</a:t>
            </a:r>
            <a:r>
              <a:rPr lang="ru-RU" sz="2400" dirty="0"/>
              <a:t> . . . . . .</a:t>
            </a:r>
          </a:p>
          <a:p>
            <a:r>
              <a:rPr lang="ru-RU" sz="2400" b="1" dirty="0"/>
              <a:t>Чек-лист </a:t>
            </a:r>
            <a:r>
              <a:rPr lang="ru-RU" sz="2400" dirty="0"/>
              <a:t>. . . . . . . . . </a:t>
            </a:r>
            <a:r>
              <a:rPr lang="en-US" sz="2400" dirty="0"/>
              <a:t>.</a:t>
            </a:r>
            <a:r>
              <a:rPr lang="ru-RU" sz="2400" dirty="0"/>
              <a:t> . . . . .</a:t>
            </a:r>
            <a:r>
              <a:rPr lang="en-US" sz="2400" dirty="0"/>
              <a:t> .</a:t>
            </a:r>
            <a:r>
              <a:rPr lang="ru-RU" sz="2400" dirty="0"/>
              <a:t> . . . . 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/>
              <a:t>1</a:t>
            </a:fld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96696" y="6311900"/>
            <a:ext cx="546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ru-RU" dirty="0"/>
              <a:t>Вервальд А. М., Самиздат, 2023. </a:t>
            </a:r>
            <a:r>
              <a:rPr lang="en-GB" dirty="0">
                <a:hlinkClick r:id="rId2"/>
              </a:rPr>
              <a:t>https://t.me/vervald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27890" y="1584867"/>
            <a:ext cx="5135104" cy="1441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Создана, чтобы исправить частые ошибки в оформлении презентаций </a:t>
            </a:r>
            <a:br>
              <a:rPr lang="ru-RU" sz="2400" dirty="0"/>
            </a:br>
            <a:r>
              <a:rPr lang="ru-RU" sz="2400" dirty="0"/>
              <a:t>до демонстрации их слушателям. </a:t>
            </a:r>
          </a:p>
          <a:p>
            <a:pPr marL="0" indent="0">
              <a:buNone/>
            </a:pPr>
            <a:r>
              <a:rPr lang="ru-RU" sz="2400" dirty="0"/>
              <a:t>Использовать в режиме просмотра.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2591" y="6003872"/>
            <a:ext cx="178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Нумерация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5591" y="2949946"/>
            <a:ext cx="322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Картинки</a:t>
            </a:r>
            <a:r>
              <a:rPr lang="en-US" dirty="0"/>
              <a:t> </a:t>
            </a:r>
            <a:r>
              <a:rPr lang="ru-RU" dirty="0"/>
              <a:t>          и таблицы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7436" y="1255686"/>
            <a:ext cx="351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 </a:t>
            </a:r>
            <a:r>
              <a:rPr lang="en-US" dirty="0"/>
              <a:t> </a:t>
            </a:r>
            <a:r>
              <a:rPr lang="ru-RU" dirty="0"/>
              <a:t>         и размер шрифтов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6556" y="6088510"/>
            <a:ext cx="226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Ссылки на источники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6303839" y="6053720"/>
            <a:ext cx="594360" cy="438912"/>
            <a:chOff x="4158601" y="6024976"/>
            <a:chExt cx="594360" cy="438912"/>
          </a:xfrm>
        </p:grpSpPr>
        <p:sp>
          <p:nvSpPr>
            <p:cNvPr id="22" name="Овал 21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3" action="ppaction://hlinksldjump"/>
                </a:rPr>
                <a:t>21</a:t>
              </a:r>
              <a:endParaRPr lang="ru-RU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384157" y="464933"/>
            <a:ext cx="243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Названия слайдов 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07D69C-B97C-428D-9E1E-7A5BB5BFEEFC}"/>
              </a:ext>
            </a:extLst>
          </p:cNvPr>
          <p:cNvSpPr txBox="1"/>
          <p:nvPr/>
        </p:nvSpPr>
        <p:spPr>
          <a:xfrm>
            <a:off x="6747379" y="5640637"/>
            <a:ext cx="4632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Очень ценная подпись к картинке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EDD916-6199-41D3-AB73-0BD8BCA72778}"/>
              </a:ext>
            </a:extLst>
          </p:cNvPr>
          <p:cNvSpPr txBox="1"/>
          <p:nvPr/>
        </p:nvSpPr>
        <p:spPr>
          <a:xfrm>
            <a:off x="9033873" y="5470327"/>
            <a:ext cx="25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Подписи к элементам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45" name="Овал 44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11245751" y="5969082"/>
            <a:ext cx="594360" cy="438912"/>
            <a:chOff x="4158601" y="6024976"/>
            <a:chExt cx="594360" cy="438912"/>
          </a:xfrm>
        </p:grpSpPr>
        <p:sp>
          <p:nvSpPr>
            <p:cNvPr id="48" name="Овал 47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4" action="ppaction://hlinksldjump"/>
                </a:rPr>
                <a:t>11</a:t>
              </a:r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279589" y="1535893"/>
            <a:ext cx="594360" cy="438912"/>
            <a:chOff x="4158601" y="6024976"/>
            <a:chExt cx="594360" cy="438912"/>
          </a:xfrm>
        </p:grpSpPr>
        <p:sp>
          <p:nvSpPr>
            <p:cNvPr id="51" name="Овал 50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5" action="ppaction://hlinksldjump"/>
                </a:rPr>
                <a:t>3</a:t>
              </a:r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279589" y="2377143"/>
            <a:ext cx="594360" cy="438912"/>
            <a:chOff x="4158601" y="6024976"/>
            <a:chExt cx="594360" cy="438912"/>
          </a:xfrm>
        </p:grpSpPr>
        <p:sp>
          <p:nvSpPr>
            <p:cNvPr id="57" name="Овал 56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6" action="ppaction://hlinksldjump"/>
                </a:rPr>
                <a:t>5</a:t>
              </a:r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279589" y="4059643"/>
            <a:ext cx="594360" cy="438912"/>
            <a:chOff x="4158601" y="6024976"/>
            <a:chExt cx="594360" cy="438912"/>
          </a:xfrm>
        </p:grpSpPr>
        <p:sp>
          <p:nvSpPr>
            <p:cNvPr id="63" name="Овал 62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7" action="ppaction://hlinksldjump"/>
                </a:rPr>
                <a:t>12</a:t>
              </a:r>
              <a:endParaRPr lang="ru-RU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1245751" y="430143"/>
            <a:ext cx="594360" cy="438912"/>
            <a:chOff x="4158601" y="6024976"/>
            <a:chExt cx="594360" cy="438912"/>
          </a:xfrm>
        </p:grpSpPr>
        <p:sp>
          <p:nvSpPr>
            <p:cNvPr id="66" name="Овал 65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8" action="ppaction://hlinksldjump"/>
                </a:rPr>
                <a:t>22</a:t>
              </a:r>
              <a:endParaRPr lang="ru-RU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850122" y="1220896"/>
            <a:ext cx="594360" cy="438912"/>
            <a:chOff x="4158601" y="6024976"/>
            <a:chExt cx="594360" cy="438912"/>
          </a:xfrm>
        </p:grpSpPr>
        <p:sp>
          <p:nvSpPr>
            <p:cNvPr id="69" name="Овал 68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9" action="ppaction://hlinksldjump"/>
                </a:rPr>
                <a:t>13</a:t>
              </a:r>
              <a:endParaRPr lang="ru-RU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9660791" y="2915156"/>
            <a:ext cx="594360" cy="438912"/>
            <a:chOff x="4158601" y="6024976"/>
            <a:chExt cx="594360" cy="438912"/>
          </a:xfrm>
        </p:grpSpPr>
        <p:sp>
          <p:nvSpPr>
            <p:cNvPr id="72" name="Овал 71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0" action="ppaction://hlinksldjump"/>
                </a:rPr>
                <a:t>16</a:t>
              </a:r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1245751" y="5435537"/>
            <a:ext cx="594360" cy="438912"/>
            <a:chOff x="4158601" y="6024976"/>
            <a:chExt cx="594360" cy="438912"/>
          </a:xfrm>
        </p:grpSpPr>
        <p:sp>
          <p:nvSpPr>
            <p:cNvPr id="75" name="Овал 74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1" action="ppaction://hlinksldjump"/>
                </a:rPr>
                <a:t>20</a:t>
              </a:r>
              <a:endParaRPr lang="ru-RU" dirty="0"/>
            </a:p>
          </p:txBody>
        </p:sp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55" y="3344928"/>
            <a:ext cx="4883813" cy="2109186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7116425" y="3844408"/>
            <a:ext cx="3986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aramond" panose="02020404030301010803" pitchFamily="18" charset="0"/>
              </a:rPr>
              <a:t>В </a:t>
            </a:r>
            <a:r>
              <a:rPr lang="en-US" dirty="0">
                <a:latin typeface="Garamond" panose="02020404030301010803" pitchFamily="18" charset="0"/>
              </a:rPr>
              <a:t>PowerPoint</a:t>
            </a:r>
            <a:endParaRPr lang="ru-RU" dirty="0">
              <a:latin typeface="Garamond" panose="02020404030301010803" pitchFamily="18" charset="0"/>
            </a:endParaRPr>
          </a:p>
          <a:p>
            <a:pPr algn="ctr"/>
            <a:r>
              <a:rPr lang="en-US" dirty="0">
                <a:latin typeface="Garamond" panose="02020404030301010803" pitchFamily="18" charset="0"/>
              </a:rPr>
              <a:t>F5 –</a:t>
            </a:r>
            <a:r>
              <a:rPr lang="ru-RU" dirty="0">
                <a:latin typeface="Garamond" panose="02020404030301010803" pitchFamily="18" charset="0"/>
              </a:rPr>
              <a:t> просмотр с начала презентации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Shift+F5 – </a:t>
            </a:r>
            <a:r>
              <a:rPr lang="ru-RU" dirty="0">
                <a:latin typeface="Garamond" panose="02020404030301010803" pitchFamily="18" charset="0"/>
              </a:rPr>
              <a:t>просмотр с текущего слайда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11245751" y="1220896"/>
            <a:ext cx="594360" cy="438912"/>
            <a:chOff x="4158601" y="6024976"/>
            <a:chExt cx="594360" cy="438912"/>
          </a:xfrm>
        </p:grpSpPr>
        <p:sp>
          <p:nvSpPr>
            <p:cNvPr id="81" name="Овал 80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3" action="ppaction://hlinksldjump"/>
                </a:rPr>
                <a:t>14</a:t>
              </a:r>
              <a:endParaRPr lang="ru-RU" dirty="0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279589" y="3218393"/>
            <a:ext cx="594360" cy="438912"/>
            <a:chOff x="4158601" y="6024976"/>
            <a:chExt cx="594360" cy="438912"/>
          </a:xfrm>
        </p:grpSpPr>
        <p:sp>
          <p:nvSpPr>
            <p:cNvPr id="84" name="Овал 83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4" action="ppaction://hlinksldjump"/>
                </a:rPr>
                <a:t>7</a:t>
              </a:r>
              <a:endParaRPr lang="ru-RU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279589" y="5742140"/>
            <a:ext cx="594360" cy="438912"/>
            <a:chOff x="4158601" y="6024976"/>
            <a:chExt cx="594360" cy="438912"/>
          </a:xfrm>
        </p:grpSpPr>
        <p:sp>
          <p:nvSpPr>
            <p:cNvPr id="93" name="Овал 92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5" action="ppaction://hlinksldjump"/>
                </a:rPr>
                <a:t>30</a:t>
              </a:r>
              <a:endParaRPr lang="ru-RU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56C03FA-F69F-41F8-A358-3D2C5B5E57E0}"/>
              </a:ext>
            </a:extLst>
          </p:cNvPr>
          <p:cNvGrpSpPr/>
          <p:nvPr/>
        </p:nvGrpSpPr>
        <p:grpSpPr>
          <a:xfrm>
            <a:off x="5279589" y="4900893"/>
            <a:ext cx="594360" cy="438912"/>
            <a:chOff x="4158601" y="6024976"/>
            <a:chExt cx="594360" cy="438912"/>
          </a:xfrm>
        </p:grpSpPr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7E5471F1-C462-4598-B755-F813BA1C6269}"/>
                </a:ext>
              </a:extLst>
            </p:cNvPr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8421C54-BDBB-436F-AC14-01D7F1E09326}"/>
                </a:ext>
              </a:extLst>
            </p:cNvPr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6" action="ppaction://hlinksldjump"/>
                </a:rPr>
                <a:t>25</a:t>
              </a:r>
              <a:endParaRPr lang="ru-RU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0FB551D-3297-419B-8E27-81C3A38AA08D}"/>
              </a:ext>
            </a:extLst>
          </p:cNvPr>
          <p:cNvGrpSpPr/>
          <p:nvPr/>
        </p:nvGrpSpPr>
        <p:grpSpPr>
          <a:xfrm>
            <a:off x="5713635" y="1956518"/>
            <a:ext cx="594360" cy="438912"/>
            <a:chOff x="5598813" y="1861714"/>
            <a:chExt cx="594360" cy="438912"/>
          </a:xfrm>
        </p:grpSpPr>
        <p:sp>
          <p:nvSpPr>
            <p:cNvPr id="55" name="TextBox 54"/>
            <p:cNvSpPr txBox="1"/>
            <p:nvPr/>
          </p:nvSpPr>
          <p:spPr>
            <a:xfrm>
              <a:off x="5598813" y="1896504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7" action="ppaction://hlinksldjump"/>
                </a:rPr>
                <a:t>4</a:t>
              </a:r>
              <a:endParaRPr lang="ru-RU" dirty="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D3175F99-0559-435F-BDB0-9C2C7093377A}"/>
                </a:ext>
              </a:extLst>
            </p:cNvPr>
            <p:cNvSpPr/>
            <p:nvPr/>
          </p:nvSpPr>
          <p:spPr>
            <a:xfrm>
              <a:off x="5676537" y="1861714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DB5E1FE-E283-43C6-9095-FA29DD02B4B0}"/>
              </a:ext>
            </a:extLst>
          </p:cNvPr>
          <p:cNvGrpSpPr/>
          <p:nvPr/>
        </p:nvGrpSpPr>
        <p:grpSpPr>
          <a:xfrm>
            <a:off x="5713635" y="2797768"/>
            <a:ext cx="594360" cy="438912"/>
            <a:chOff x="5618262" y="2732663"/>
            <a:chExt cx="594360" cy="438912"/>
          </a:xfrm>
        </p:grpSpPr>
        <p:sp>
          <p:nvSpPr>
            <p:cNvPr id="61" name="TextBox 60"/>
            <p:cNvSpPr txBox="1"/>
            <p:nvPr/>
          </p:nvSpPr>
          <p:spPr>
            <a:xfrm>
              <a:off x="5618262" y="2767453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6" action="ppaction://hlinksldjump"/>
                </a:rPr>
                <a:t>6</a:t>
              </a:r>
              <a:endParaRPr lang="ru-RU" dirty="0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251584E1-7021-4005-BE70-E1496E464CA6}"/>
                </a:ext>
              </a:extLst>
            </p:cNvPr>
            <p:cNvSpPr/>
            <p:nvPr/>
          </p:nvSpPr>
          <p:spPr>
            <a:xfrm>
              <a:off x="5695986" y="2732663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0E84A63-B0F0-49FE-A595-0BF0AABD76C2}"/>
              </a:ext>
            </a:extLst>
          </p:cNvPr>
          <p:cNvGrpSpPr/>
          <p:nvPr/>
        </p:nvGrpSpPr>
        <p:grpSpPr>
          <a:xfrm>
            <a:off x="5713635" y="3639018"/>
            <a:ext cx="594360" cy="438912"/>
            <a:chOff x="5653124" y="3566477"/>
            <a:chExt cx="594360" cy="438912"/>
          </a:xfrm>
        </p:grpSpPr>
        <p:sp>
          <p:nvSpPr>
            <p:cNvPr id="88" name="TextBox 87"/>
            <p:cNvSpPr txBox="1"/>
            <p:nvPr/>
          </p:nvSpPr>
          <p:spPr>
            <a:xfrm>
              <a:off x="5653124" y="3601267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8" action="ppaction://hlinksldjump"/>
                </a:rPr>
                <a:t>8</a:t>
              </a:r>
              <a:endParaRPr lang="ru-RU" dirty="0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CA03E21A-E484-4092-AB3B-932A8B9CAEF0}"/>
                </a:ext>
              </a:extLst>
            </p:cNvPr>
            <p:cNvSpPr/>
            <p:nvPr/>
          </p:nvSpPr>
          <p:spPr>
            <a:xfrm>
              <a:off x="5730848" y="3566477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CA7275A-10C7-4F0D-A33F-753C7A1EDD0C}"/>
              </a:ext>
            </a:extLst>
          </p:cNvPr>
          <p:cNvGrpSpPr/>
          <p:nvPr/>
        </p:nvGrpSpPr>
        <p:grpSpPr>
          <a:xfrm>
            <a:off x="5713635" y="4480268"/>
            <a:ext cx="594360" cy="438912"/>
            <a:chOff x="5394553" y="4407305"/>
            <a:chExt cx="594360" cy="43891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97511E-4945-45CB-9C2C-AF5EC49191B9}"/>
                </a:ext>
              </a:extLst>
            </p:cNvPr>
            <p:cNvSpPr txBox="1"/>
            <p:nvPr/>
          </p:nvSpPr>
          <p:spPr>
            <a:xfrm>
              <a:off x="5394553" y="4442095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9" action="ppaction://hlinksldjump"/>
                </a:rPr>
                <a:t>23</a:t>
              </a:r>
              <a:endParaRPr lang="ru-RU" dirty="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06FB8E6F-74E3-444E-84EA-ED88A2364E1E}"/>
                </a:ext>
              </a:extLst>
            </p:cNvPr>
            <p:cNvSpPr/>
            <p:nvPr/>
          </p:nvSpPr>
          <p:spPr>
            <a:xfrm>
              <a:off x="5472277" y="4407305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DF8581E-DC9C-4637-B320-645A70D51948}"/>
              </a:ext>
            </a:extLst>
          </p:cNvPr>
          <p:cNvGrpSpPr/>
          <p:nvPr/>
        </p:nvGrpSpPr>
        <p:grpSpPr>
          <a:xfrm>
            <a:off x="5713635" y="5321518"/>
            <a:ext cx="594360" cy="438912"/>
            <a:chOff x="5385409" y="5259116"/>
            <a:chExt cx="594360" cy="438912"/>
          </a:xfrm>
        </p:grpSpPr>
        <p:sp>
          <p:nvSpPr>
            <p:cNvPr id="91" name="TextBox 90"/>
            <p:cNvSpPr txBox="1"/>
            <p:nvPr/>
          </p:nvSpPr>
          <p:spPr>
            <a:xfrm>
              <a:off x="5385409" y="529390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16" action="ppaction://hlinksldjump"/>
                </a:rPr>
                <a:t>26</a:t>
              </a:r>
              <a:endParaRPr lang="ru-RU" dirty="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06EE80F4-467D-43CF-B6FA-EF30BBB005D0}"/>
                </a:ext>
              </a:extLst>
            </p:cNvPr>
            <p:cNvSpPr/>
            <p:nvPr/>
          </p:nvSpPr>
          <p:spPr>
            <a:xfrm>
              <a:off x="5463133" y="525911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1245751" y="2915156"/>
            <a:ext cx="594360" cy="438912"/>
            <a:chOff x="4158601" y="6024976"/>
            <a:chExt cx="594360" cy="438912"/>
          </a:xfrm>
        </p:grpSpPr>
        <p:sp>
          <p:nvSpPr>
            <p:cNvPr id="86" name="Овал 85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20" action="ppaction://hlinksldjump"/>
                </a:rPr>
                <a:t>19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23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0" grpId="0"/>
      <p:bldP spid="24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F58DE5A-3565-4703-8C35-8ECD75642797}"/>
              </a:ext>
            </a:extLst>
          </p:cNvPr>
          <p:cNvGrpSpPr/>
          <p:nvPr/>
        </p:nvGrpSpPr>
        <p:grpSpPr>
          <a:xfrm>
            <a:off x="3162300" y="2421653"/>
            <a:ext cx="8680298" cy="2357134"/>
            <a:chOff x="3162300" y="1449976"/>
            <a:chExt cx="8191500" cy="2224401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1B6432F-F3BD-4A8E-8C91-8CAE73710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890" b="68504"/>
            <a:stretch/>
          </p:blipFill>
          <p:spPr>
            <a:xfrm>
              <a:off x="3171825" y="1449976"/>
              <a:ext cx="8181975" cy="2160000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C25F91F-63AE-4E22-B8AF-ADBE4DD2274C}"/>
                </a:ext>
              </a:extLst>
            </p:cNvPr>
            <p:cNvSpPr/>
            <p:nvPr/>
          </p:nvSpPr>
          <p:spPr>
            <a:xfrm>
              <a:off x="3162300" y="2971072"/>
              <a:ext cx="2667000" cy="703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D64F909-6609-497A-9567-B5BB4DCF3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44" t="53380" r="13203" b="10695"/>
          <a:stretch/>
        </p:blipFill>
        <p:spPr>
          <a:xfrm>
            <a:off x="6802211" y="3894102"/>
            <a:ext cx="2371934" cy="28273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21870"/>
            <a:ext cx="10677525" cy="5108576"/>
          </a:xfrm>
        </p:spPr>
        <p:txBody>
          <a:bodyPr>
            <a:normAutofit/>
          </a:bodyPr>
          <a:lstStyle/>
          <a:p>
            <a:r>
              <a:rPr lang="ru-RU" sz="2400" dirty="0"/>
              <a:t>В частности, пользуйтесь инструментами выравнивания. </a:t>
            </a:r>
          </a:p>
          <a:p>
            <a:pPr marL="0" indent="0">
              <a:buNone/>
            </a:pPr>
            <a:r>
              <a:rPr lang="ru-RU" sz="2400" dirty="0"/>
              <a:t>В </a:t>
            </a:r>
            <a:r>
              <a:rPr lang="en-US" sz="2400" dirty="0"/>
              <a:t>PowerPoint </a:t>
            </a:r>
            <a:r>
              <a:rPr lang="ru-RU" sz="2400" dirty="0"/>
              <a:t>это Средства рисования: Формат –</a:t>
            </a:r>
            <a:r>
              <a:rPr lang="en-US" sz="2400" dirty="0"/>
              <a:t>&gt;</a:t>
            </a:r>
            <a:r>
              <a:rPr lang="ru-RU" sz="2400" dirty="0"/>
              <a:t> Упорядочить –</a:t>
            </a:r>
            <a:r>
              <a:rPr lang="en-US" sz="2400" dirty="0"/>
              <a:t>&gt;</a:t>
            </a:r>
            <a:r>
              <a:rPr lang="ru-RU" sz="2400" dirty="0"/>
              <a:t> Выровнять: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В </a:t>
            </a:r>
            <a:r>
              <a:rPr lang="en-US" sz="2400" dirty="0"/>
              <a:t>Origin </a:t>
            </a:r>
            <a:r>
              <a:rPr lang="ru-RU" sz="2400" dirty="0"/>
              <a:t>они есть на боковой панели:</a:t>
            </a:r>
          </a:p>
          <a:p>
            <a:pPr marL="0" indent="0">
              <a:buNone/>
            </a:pPr>
            <a:endParaRPr lang="ru-RU" sz="2400" dirty="0"/>
          </a:p>
          <a:p>
            <a:pPr marL="0" indent="223838"/>
            <a:r>
              <a:rPr lang="ru-RU" sz="2400" dirty="0"/>
              <a:t>Размеры объектов часто удобнее всего</a:t>
            </a:r>
            <a:br>
              <a:rPr lang="ru-RU" sz="2400" dirty="0"/>
            </a:br>
            <a:r>
              <a:rPr lang="ru-RU" sz="2400" dirty="0"/>
              <a:t>выравнивать, прописывая их руками: </a:t>
            </a:r>
            <a:br>
              <a:rPr lang="ru-RU" sz="2400" dirty="0"/>
            </a:br>
            <a:r>
              <a:rPr lang="ru-RU" sz="2400" dirty="0"/>
              <a:t>Правая кнопка (возможно на границе) </a:t>
            </a:r>
            <a:br>
              <a:rPr lang="ru-RU" sz="2400" dirty="0"/>
            </a:br>
            <a:r>
              <a:rPr lang="ru-RU" sz="2400" dirty="0"/>
              <a:t>–</a:t>
            </a:r>
            <a:r>
              <a:rPr lang="en-US" sz="2400" dirty="0"/>
              <a:t>&gt;</a:t>
            </a:r>
            <a:r>
              <a:rPr lang="ru-RU" sz="2400" dirty="0"/>
              <a:t> Размер.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10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слайдов – 3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F14C9DC-ED96-4EE5-9173-67CBBC06B37D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4" action="ppaction://hlinksldjump"/>
              </a:rPr>
              <a:t>ВД</a:t>
            </a:r>
            <a:endParaRPr lang="ru-RU" sz="240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42D6E52-5465-41C0-8B1A-E25EDA94A482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6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11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Нумерация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Слушатель за раз видит только один слайд, при этом разные слайды имеют разный набор элементов. Это означает, что слушателю для последующей навигации наиболее удобна/необходима нумерация слайдов, а другие сквозные нумерации скорее всего излишни и будут лишь захламлять слайды.</a:t>
            </a:r>
          </a:p>
          <a:p>
            <a:r>
              <a:rPr lang="ru-RU" sz="2400" dirty="0"/>
              <a:t>Обязательно </a:t>
            </a:r>
            <a:r>
              <a:rPr lang="ru-RU" sz="2400" b="1" dirty="0"/>
              <a:t>приводите нумерацию слайдов</a:t>
            </a:r>
            <a:r>
              <a:rPr lang="ru-RU" sz="2400" dirty="0"/>
              <a:t>, если доклад подразумевает ответы на вопросы или другое обращение к предыдущим слайдам.</a:t>
            </a:r>
          </a:p>
          <a:p>
            <a:r>
              <a:rPr lang="ru-RU" sz="2400" dirty="0"/>
              <a:t>Чаще всего </a:t>
            </a:r>
            <a:r>
              <a:rPr lang="ru-RU" sz="2400" b="1" dirty="0"/>
              <a:t>не нужно нумеровать картинки/таблицы/ссылки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Даже если на одном слайде представлено их несколько, часто можно осуществить привязку к объекту просто положением подписи или внутренней для слайда нумерацией.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Делайте нумерацию достаточно большой и яркой. Автоматическая нумерация слайдов в </a:t>
            </a:r>
            <a:r>
              <a:rPr lang="en-US" sz="2400" dirty="0"/>
              <a:t>PowerPoint </a:t>
            </a:r>
            <a:r>
              <a:rPr lang="ru-RU" sz="2400" dirty="0"/>
              <a:t>слишком мелкая.</a:t>
            </a:r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858C0B5F-2B37-47A4-96FF-A6CD274A2C49}"/>
              </a:ext>
            </a:extLst>
          </p:cNvPr>
          <p:cNvSpPr txBox="1">
            <a:spLocks/>
          </p:cNvSpPr>
          <p:nvPr/>
        </p:nvSpPr>
        <p:spPr>
          <a:xfrm>
            <a:off x="8574024" y="59095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24DE3-B169-48D5-B784-4C1716BB896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BE1C1-D9A6-4885-B4FB-DB78954E221B}"/>
              </a:ext>
            </a:extLst>
          </p:cNvPr>
          <p:cNvSpPr txBox="1"/>
          <p:nvPr/>
        </p:nvSpPr>
        <p:spPr>
          <a:xfrm>
            <a:off x="9221724" y="5896862"/>
            <a:ext cx="18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Автоматическая:</a:t>
            </a:r>
          </a:p>
        </p:txBody>
      </p:sp>
      <p:sp>
        <p:nvSpPr>
          <p:cNvPr id="7" name="Овал 6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7A722B7-470D-48A0-83EA-81D7F16E540E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408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3.1 Прогресс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Чем длиннее доклад, тем важнее слушателю понимать его структуру и иметь возможность периодически оценивать, насколько далеко по этой структуре </a:t>
            </a:r>
            <a:br>
              <a:rPr lang="ru-RU" sz="2400" dirty="0"/>
            </a:br>
            <a:r>
              <a:rPr lang="ru-RU" sz="2400" dirty="0"/>
              <a:t>он продвинулся. Для этого можно использовать несколько приёмов, выбор </a:t>
            </a:r>
            <a:br>
              <a:rPr lang="ru-RU" sz="2400" dirty="0"/>
            </a:br>
            <a:r>
              <a:rPr lang="ru-RU" sz="2400" dirty="0"/>
              <a:t>и сочетание которых разнится от доклада к докладу:</a:t>
            </a:r>
          </a:p>
          <a:p>
            <a:r>
              <a:rPr lang="ru-RU" sz="2400" dirty="0"/>
              <a:t>Оглавление для всей презентации или для презентации после вводной части – с указанием страниц. (см. </a:t>
            </a:r>
            <a:r>
              <a:rPr lang="ru-RU" sz="2400" dirty="0">
                <a:hlinkClick r:id="" action="ppaction://hlinkshowjump?jump=firstslide"/>
              </a:rPr>
              <a:t>первый слайд</a:t>
            </a:r>
            <a:r>
              <a:rPr lang="ru-RU" sz="2400" dirty="0"/>
              <a:t>)</a:t>
            </a:r>
          </a:p>
          <a:p>
            <a:r>
              <a:rPr lang="ru-RU" sz="2400" dirty="0"/>
              <a:t>Нумерация разделов в названии слайдов. (</a:t>
            </a:r>
            <a:r>
              <a:rPr lang="ru-RU" sz="2400" dirty="0">
                <a:solidFill>
                  <a:schemeClr val="accent1"/>
                </a:solidFill>
              </a:rPr>
              <a:t>1</a:t>
            </a:r>
            <a:r>
              <a:rPr lang="ru-RU" sz="2400" dirty="0"/>
              <a:t>)</a:t>
            </a:r>
          </a:p>
          <a:p>
            <a:r>
              <a:rPr lang="ru-RU" sz="2400" dirty="0"/>
              <a:t>Указание общего числа слайдов в их нумерации. (</a:t>
            </a:r>
            <a:r>
              <a:rPr lang="ru-RU" sz="2400" dirty="0">
                <a:solidFill>
                  <a:schemeClr val="accent1"/>
                </a:solidFill>
              </a:rPr>
              <a:t>2</a:t>
            </a:r>
            <a:r>
              <a:rPr lang="ru-RU" sz="2400" dirty="0"/>
              <a:t>)</a:t>
            </a:r>
          </a:p>
          <a:p>
            <a:r>
              <a:rPr lang="ru-RU" sz="2400" dirty="0"/>
              <a:t>Какой-то ползунок. Может быть привязан к названию или располагаться </a:t>
            </a:r>
            <a:br>
              <a:rPr lang="ru-RU" sz="2400" dirty="0"/>
            </a:br>
            <a:r>
              <a:rPr lang="ru-RU" sz="2400" dirty="0"/>
              <a:t>в любом другом выделенном месте. Может содержать указание границ разделов. (</a:t>
            </a:r>
            <a:r>
              <a:rPr lang="ru-RU" sz="2400" dirty="0">
                <a:solidFill>
                  <a:schemeClr val="accent1"/>
                </a:solidFill>
              </a:rPr>
              <a:t>3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12</a:t>
            </a:fld>
            <a:r>
              <a:rPr lang="ru-RU" sz="1800" dirty="0"/>
              <a:t>/31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6473" y="419143"/>
            <a:ext cx="495300" cy="461665"/>
            <a:chOff x="844867" y="269516"/>
            <a:chExt cx="495300" cy="461665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14B13C25-7B2C-4D49-8F2C-09226672CC2F}"/>
                </a:ext>
              </a:extLst>
            </p:cNvPr>
            <p:cNvSpPr/>
            <p:nvPr/>
          </p:nvSpPr>
          <p:spPr>
            <a:xfrm>
              <a:off x="902017" y="309848"/>
              <a:ext cx="381000" cy="381000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7C31C7-A7EB-422A-A019-7C6F291F0C2B}"/>
                </a:ext>
              </a:extLst>
            </p:cNvPr>
            <p:cNvSpPr txBox="1"/>
            <p:nvPr/>
          </p:nvSpPr>
          <p:spPr>
            <a:xfrm>
              <a:off x="844867" y="269516"/>
              <a:ext cx="49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DACE1B2-EC34-482C-8650-27B0863A8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77904"/>
              </p:ext>
            </p:extLst>
          </p:nvPr>
        </p:nvGraphicFramePr>
        <p:xfrm>
          <a:off x="11615420" y="310402"/>
          <a:ext cx="208280" cy="627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54834144"/>
                    </a:ext>
                  </a:extLst>
                </a:gridCol>
              </a:tblGrid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71729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96419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48976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34172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72295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72588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82790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9700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7647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82075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23527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845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8564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93441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376235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630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85818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00636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931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7934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C6AA3E-70A4-4AB8-99D7-E3FD54D02C04}"/>
              </a:ext>
            </a:extLst>
          </p:cNvPr>
          <p:cNvSpPr txBox="1"/>
          <p:nvPr/>
        </p:nvSpPr>
        <p:spPr>
          <a:xfrm rot="5400000">
            <a:off x="8726016" y="3304061"/>
            <a:ext cx="65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Введение      Глава 1           Глава 2	        Глава 3           Выводы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0213594" y="6081067"/>
            <a:ext cx="495300" cy="461665"/>
            <a:chOff x="844867" y="269516"/>
            <a:chExt cx="495300" cy="46166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4B13C25-7B2C-4D49-8F2C-09226672CC2F}"/>
                </a:ext>
              </a:extLst>
            </p:cNvPr>
            <p:cNvSpPr/>
            <p:nvPr/>
          </p:nvSpPr>
          <p:spPr>
            <a:xfrm>
              <a:off x="902017" y="309848"/>
              <a:ext cx="381000" cy="381000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7C31C7-A7EB-422A-A019-7C6F291F0C2B}"/>
                </a:ext>
              </a:extLst>
            </p:cNvPr>
            <p:cNvSpPr txBox="1"/>
            <p:nvPr/>
          </p:nvSpPr>
          <p:spPr>
            <a:xfrm>
              <a:off x="844867" y="269516"/>
              <a:ext cx="49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039991" y="101602"/>
            <a:ext cx="495300" cy="461665"/>
            <a:chOff x="844867" y="269516"/>
            <a:chExt cx="495300" cy="461665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4B13C25-7B2C-4D49-8F2C-09226672CC2F}"/>
                </a:ext>
              </a:extLst>
            </p:cNvPr>
            <p:cNvSpPr/>
            <p:nvPr/>
          </p:nvSpPr>
          <p:spPr>
            <a:xfrm>
              <a:off x="902017" y="309848"/>
              <a:ext cx="381000" cy="381000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7C31C7-A7EB-422A-A019-7C6F291F0C2B}"/>
                </a:ext>
              </a:extLst>
            </p:cNvPr>
            <p:cNvSpPr txBox="1"/>
            <p:nvPr/>
          </p:nvSpPr>
          <p:spPr>
            <a:xfrm>
              <a:off x="844867" y="269516"/>
              <a:ext cx="49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849857" y="557642"/>
            <a:ext cx="6765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Следите только, чтобы ползунок не перетягивал на себя внимание, как здесь. Вплетайте его в дизайн слайдов.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818913" y="938683"/>
            <a:ext cx="576470" cy="32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91C633A-13F8-425A-B3F8-9BA8CB1A80E0}"/>
              </a:ext>
            </a:extLst>
          </p:cNvPr>
          <p:cNvSpPr/>
          <p:nvPr/>
        </p:nvSpPr>
        <p:spPr>
          <a:xfrm>
            <a:off x="9457960" y="78844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62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26858DF-2645-48B1-926D-00E7969DC7F7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Текст на слайдах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5257800" cy="1752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Старайтесь избегать полных предложений. Человек не может одновременно внимательно </a:t>
            </a:r>
            <a:br>
              <a:rPr lang="ru-RU" sz="2400" dirty="0"/>
            </a:br>
            <a:r>
              <a:rPr lang="ru-RU" sz="2400" dirty="0"/>
              <a:t>вас слушать и при этом читать текст. </a:t>
            </a:r>
            <a:br>
              <a:rPr lang="ru-RU" sz="2400" dirty="0"/>
            </a:br>
            <a:r>
              <a:rPr lang="ru-RU" sz="2400" b="1" dirty="0"/>
              <a:t>Не заставляйте его выбирать.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83798" y="1825625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/>
              <a:t>Старайтесь избегать полных предложений. Человек не может одновременно внимательно вас слушать и при этом читать текст. Не заставляйте его выбирать.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605316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 используйте длинные предложения, а лучше не используйте на слайдах предложения вообще. Друзья презентаций – картинки и списки.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Не растягивайте текст по ширине</a:t>
            </a:r>
            <a:r>
              <a:rPr lang="ru-RU" sz="2400" dirty="0"/>
              <a:t> – только на тексте во весь слайд это может смотреться нормально, и то вряд 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Контролируйте деление на строки: не оставляйте висящими предлоги и т.п., разбивайте строки по смысловым компонентам. (см. всю эту презентацию)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Если вынуждены писать много текста (например</a:t>
            </a:r>
            <a:r>
              <a:rPr lang="en-US" sz="2400" dirty="0"/>
              <a:t>,</a:t>
            </a:r>
            <a:r>
              <a:rPr lang="ru-RU" sz="2400" dirty="0"/>
              <a:t> выводы), выделяйте основные мысли подчёркиванием/жирным/цветом.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E8ABFA4-4272-4D3D-A9C2-6ACBD656143A}"/>
              </a:ext>
            </a:extLst>
          </p:cNvPr>
          <p:cNvCxnSpPr/>
          <p:nvPr/>
        </p:nvCxnSpPr>
        <p:spPr>
          <a:xfrm>
            <a:off x="7842738" y="1336431"/>
            <a:ext cx="448408" cy="597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E163AA-74BC-44FE-8D12-8FA3E0AB5C97}"/>
              </a:ext>
            </a:extLst>
          </p:cNvPr>
          <p:cNvSpPr txBox="1"/>
          <p:nvPr/>
        </p:nvSpPr>
        <p:spPr>
          <a:xfrm>
            <a:off x="5448628" y="365125"/>
            <a:ext cx="4234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Основной ужас растянутых по ширине текстов – это разной величины пробелы.</a:t>
            </a:r>
          </a:p>
          <a:p>
            <a:r>
              <a:rPr lang="ru-RU" dirty="0">
                <a:solidFill>
                  <a:schemeClr val="accent2"/>
                </a:solidFill>
              </a:rPr>
              <a:t>Это проблема часто касается и списков.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AED13-4D30-4726-A793-FC4702944D71}"/>
              </a:ext>
            </a:extLst>
          </p:cNvPr>
          <p:cNvSpPr txBox="1"/>
          <p:nvPr/>
        </p:nvSpPr>
        <p:spPr>
          <a:xfrm>
            <a:off x="9837775" y="132318"/>
            <a:ext cx="2160834" cy="147732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3482B"/>
                </a:solidFill>
              </a:rPr>
              <a:t>1. Первый пункт большой </a:t>
            </a:r>
          </a:p>
          <a:p>
            <a:pPr algn="just"/>
            <a:r>
              <a:rPr lang="ru-RU" dirty="0">
                <a:solidFill>
                  <a:srgbClr val="F3482B"/>
                </a:solidFill>
              </a:rPr>
              <a:t>2. Второй</a:t>
            </a:r>
          </a:p>
          <a:p>
            <a:pPr algn="just"/>
            <a:r>
              <a:rPr lang="ru-RU" dirty="0">
                <a:solidFill>
                  <a:srgbClr val="F3482B"/>
                </a:solidFill>
              </a:rPr>
              <a:t>3. Третий тоже </a:t>
            </a:r>
            <a:br>
              <a:rPr lang="ru-RU" dirty="0">
                <a:solidFill>
                  <a:srgbClr val="F3482B"/>
                </a:solidFill>
              </a:rPr>
            </a:br>
            <a:r>
              <a:rPr lang="ru-RU" dirty="0">
                <a:solidFill>
                  <a:srgbClr val="F3482B"/>
                </a:solidFill>
              </a:rPr>
              <a:t>не маленький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5A08FF5-62D1-43DC-81F9-9192B1A7104A}"/>
              </a:ext>
            </a:extLst>
          </p:cNvPr>
          <p:cNvCxnSpPr>
            <a:cxnSpLocks/>
          </p:cNvCxnSpPr>
          <p:nvPr/>
        </p:nvCxnSpPr>
        <p:spPr>
          <a:xfrm flipV="1">
            <a:off x="9434974" y="989806"/>
            <a:ext cx="402801" cy="106253"/>
          </a:xfrm>
          <a:prstGeom prst="straightConnector1">
            <a:avLst/>
          </a:prstGeom>
          <a:ln>
            <a:solidFill>
              <a:srgbClr val="F3482B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7712295-2ED8-4B78-B1E3-EB265CFD7C4D}"/>
              </a:ext>
            </a:extLst>
          </p:cNvPr>
          <p:cNvCxnSpPr>
            <a:cxnSpLocks/>
          </p:cNvCxnSpPr>
          <p:nvPr/>
        </p:nvCxnSpPr>
        <p:spPr>
          <a:xfrm flipH="1" flipV="1">
            <a:off x="11462793" y="3212407"/>
            <a:ext cx="52021" cy="318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E68C9BE-B754-42D0-84EE-A6FF7E040B18}"/>
              </a:ext>
            </a:extLst>
          </p:cNvPr>
          <p:cNvCxnSpPr>
            <a:cxnSpLocks/>
          </p:cNvCxnSpPr>
          <p:nvPr/>
        </p:nvCxnSpPr>
        <p:spPr>
          <a:xfrm flipH="1" flipV="1">
            <a:off x="3045125" y="3531036"/>
            <a:ext cx="336430" cy="247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2A7C789-32B0-40F7-95DD-A7A62408BC9D}"/>
              </a:ext>
            </a:extLst>
          </p:cNvPr>
          <p:cNvSpPr txBox="1"/>
          <p:nvPr/>
        </p:nvSpPr>
        <p:spPr>
          <a:xfrm>
            <a:off x="3381554" y="3502054"/>
            <a:ext cx="4774571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Пример выделения основной мысли.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Стена текста без выделений вызывает тоску.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2B6A0-4072-442B-8C31-BA17525A344B}"/>
              </a:ext>
            </a:extLst>
          </p:cNvPr>
          <p:cNvSpPr txBox="1"/>
          <p:nvPr/>
        </p:nvSpPr>
        <p:spPr>
          <a:xfrm>
            <a:off x="8543924" y="3508404"/>
            <a:ext cx="3609697" cy="92333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2"/>
                </a:solidFill>
              </a:rPr>
              <a:t>Такое надо переносить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  <a:p>
            <a:pPr algn="r"/>
            <a:r>
              <a:rPr lang="ru-RU" dirty="0">
                <a:solidFill>
                  <a:schemeClr val="accent2"/>
                </a:solidFill>
              </a:rPr>
              <a:t>Конец строки без создания нового абзаца – комбинация </a:t>
            </a:r>
            <a:r>
              <a:rPr lang="en-US" u="sng" dirty="0">
                <a:solidFill>
                  <a:schemeClr val="accent2"/>
                </a:solidFill>
              </a:rPr>
              <a:t>Shift+Enter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7DCAAB-A244-4D67-ADDF-6935AFCE782A}"/>
              </a:ext>
            </a:extLst>
          </p:cNvPr>
          <p:cNvSpPr txBox="1"/>
          <p:nvPr/>
        </p:nvSpPr>
        <p:spPr>
          <a:xfrm>
            <a:off x="824484" y="5468894"/>
            <a:ext cx="9228557" cy="12003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 </a:t>
            </a:r>
            <a:r>
              <a:rPr lang="en-US" dirty="0">
                <a:solidFill>
                  <a:schemeClr val="accent2"/>
                </a:solidFill>
              </a:rPr>
              <a:t>MS Word</a:t>
            </a:r>
            <a:r>
              <a:rPr lang="ru-RU" dirty="0">
                <a:solidFill>
                  <a:schemeClr val="accent2"/>
                </a:solidFill>
              </a:rPr>
              <a:t> для переноса можно пользоваться неразрывным пробелом – </a:t>
            </a:r>
            <a:r>
              <a:rPr lang="en-US" u="sng" dirty="0">
                <a:solidFill>
                  <a:schemeClr val="accent2"/>
                </a:solidFill>
              </a:rPr>
              <a:t>Ctrl+Shift+Space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 </a:t>
            </a:r>
            <a:r>
              <a:rPr lang="en-US" dirty="0">
                <a:solidFill>
                  <a:schemeClr val="accent2"/>
                </a:solidFill>
              </a:rPr>
              <a:t>PowerPoint </a:t>
            </a:r>
            <a:r>
              <a:rPr lang="ru-RU" dirty="0">
                <a:solidFill>
                  <a:schemeClr val="accent2"/>
                </a:solidFill>
              </a:rPr>
              <a:t>эта комбинация не работает, но его можно вставить из самого ворда.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Однако он фиксирует и размер пробела – он будет отличаться от других пробелов в строке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при растягивании её во всю ширину.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163AA-74BC-44FE-8D12-8FA3E0AB5C97}"/>
              </a:ext>
            </a:extLst>
          </p:cNvPr>
          <p:cNvSpPr txBox="1"/>
          <p:nvPr/>
        </p:nvSpPr>
        <p:spPr>
          <a:xfrm>
            <a:off x="5980253" y="4612338"/>
            <a:ext cx="590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Если не согласны – порастягивайте разный текст в этой презентации, посмотрите, как он будет смотреться.</a:t>
            </a:r>
          </a:p>
        </p:txBody>
      </p:sp>
    </p:spTree>
    <p:extLst>
      <p:ext uri="{BB962C8B-B14F-4D97-AF65-F5344CB8AC3E}">
        <p14:creationId xmlns:p14="http://schemas.microsoft.com/office/powerpoint/2010/main" val="20617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2" grpId="0" animBg="1"/>
      <p:bldP spid="23" grpId="0" animBg="1"/>
      <p:bldP spid="2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410A5-3FDD-43A3-91F0-E9F5DE00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Размер шрифтов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89BD1-DE72-49F6-9331-E32D12F44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10476" cy="4351338"/>
          </a:xfrm>
        </p:spPr>
        <p:txBody>
          <a:bodyPr anchor="ctr"/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То, как вы видите слайд при подготовке презентации – не то, как его будут видеть слушатели вашего доклада. Считайте, что весь текст меньше 18 кегля и все элементы слайдов аналогичного размера будут НЕ ВИДНЫ.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Для ориентирования, нормальный кегль шрифта </a:t>
            </a:r>
            <a:br>
              <a:rPr lang="ru-RU" sz="2400" dirty="0"/>
            </a:br>
            <a:r>
              <a:rPr lang="ru-RU" sz="2400" dirty="0"/>
              <a:t>для текста на слайдах – 24 (этот, является основным </a:t>
            </a:r>
            <a:br>
              <a:rPr lang="ru-RU" sz="2400" dirty="0"/>
            </a:br>
            <a:r>
              <a:rPr lang="ru-RU" sz="2400" dirty="0"/>
              <a:t>для данной презентации).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800" dirty="0"/>
              <a:t>Этот текст минимально рекомендованного 18го кегля.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400" dirty="0"/>
              <a:t>Этот текст написан 14ым кеглем – при демонстрации слайдов с помощью проектора </a:t>
            </a:r>
            <a:br>
              <a:rPr lang="ru-RU" sz="1400" dirty="0"/>
            </a:br>
            <a:r>
              <a:rPr lang="ru-RU" sz="1400" dirty="0"/>
              <a:t>или смотря трансляцию с телефона многие его уже не разберут.</a:t>
            </a:r>
            <a:endParaRPr lang="ru-R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9AED2-DF91-4A4A-BD79-E19C462C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14</a:t>
            </a:fld>
            <a:endParaRPr lang="ru-RU" dirty="0"/>
          </a:p>
        </p:txBody>
      </p:sp>
      <p:pic>
        <p:nvPicPr>
          <p:cNvPr id="3076" name="Picture 4" descr="https://sun9-15.userapi.com/impf/c841627/v841627857/6f134/VgUb4iETDok.jpg?size=920x960&amp;quality=96&amp;sign=bec53861b5a2baa4488ab728f5184b46&amp;type=album">
            <a:extLst>
              <a:ext uri="{FF2B5EF4-FFF2-40B4-BE49-F238E27FC236}">
                <a16:creationId xmlns:a16="http://schemas.microsoft.com/office/drawing/2014/main" id="{708A0DBE-1FC8-4E7A-95E8-2B72FBEE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32" y="2069890"/>
            <a:ext cx="3166685" cy="33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5F7A3B9-08D0-4C39-A338-7B271FC3B771}"/>
              </a:ext>
            </a:extLst>
          </p:cNvPr>
          <p:cNvCxnSpPr>
            <a:cxnSpLocks/>
          </p:cNvCxnSpPr>
          <p:nvPr/>
        </p:nvCxnSpPr>
        <p:spPr>
          <a:xfrm>
            <a:off x="9442140" y="1782495"/>
            <a:ext cx="45386" cy="210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A86390-380A-4A3A-8ACB-2DD0C0C29ABE}"/>
              </a:ext>
            </a:extLst>
          </p:cNvPr>
          <p:cNvSpPr txBox="1"/>
          <p:nvPr/>
        </p:nvSpPr>
        <p:spPr>
          <a:xfrm>
            <a:off x="7018750" y="625571"/>
            <a:ext cx="471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Обращайте внимание и на текст на рисунках. </a:t>
            </a:r>
            <a:r>
              <a:rPr lang="ru-RU" dirty="0">
                <a:solidFill>
                  <a:schemeClr val="accent2"/>
                </a:solidFill>
              </a:rPr>
              <a:t>Эту надпись на картинке при показе слайдов большинство уже не разглядит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(и форматирование у неё грустное).</a:t>
            </a:r>
          </a:p>
        </p:txBody>
      </p:sp>
      <p:sp>
        <p:nvSpPr>
          <p:cNvPr id="8" name="Овал 7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061F1E-80B1-47E8-BF4C-6D9E4CC00DB3}"/>
              </a:ext>
            </a:extLst>
          </p:cNvPr>
          <p:cNvSpPr/>
          <p:nvPr/>
        </p:nvSpPr>
        <p:spPr>
          <a:xfrm>
            <a:off x="824484" y="5894685"/>
            <a:ext cx="10010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Данные рекомендации верны для «стандартных» шрифтов – </a:t>
            </a:r>
            <a:r>
              <a:rPr lang="en-US" dirty="0">
                <a:solidFill>
                  <a:schemeClr val="accent2"/>
                </a:solidFill>
              </a:rPr>
              <a:t>Calibri </a:t>
            </a:r>
            <a:r>
              <a:rPr lang="ru-RU" dirty="0">
                <a:solidFill>
                  <a:schemeClr val="accent2"/>
                </a:solidFill>
              </a:rPr>
              <a:t>и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Адаптируйте их под используемые шрифты – тот же 18 кегль может выглядеть сильно по-разному:</a:t>
            </a:r>
          </a:p>
          <a:p>
            <a:r>
              <a:rPr lang="ru-RU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Текст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Текст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Текст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 Текст </a:t>
            </a:r>
            <a:r>
              <a:rPr lang="ru-RU" dirty="0">
                <a:solidFill>
                  <a:schemeClr val="accent2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Текст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Текст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Текст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Текст</a:t>
            </a:r>
            <a:r>
              <a:rPr lang="ru-RU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D225505-2E17-4ECA-A23F-64C48AC25602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38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410A5-3FDD-43A3-91F0-E9F5DE00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Размер шрифтов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89BD1-DE72-49F6-9331-E32D12F44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49001" cy="1128394"/>
          </a:xfrm>
        </p:spPr>
        <p:txBody>
          <a:bodyPr anchor="t"/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Так, разница в угловом размере экрана ноутбука в 15.6 дюймов передо мной </a:t>
            </a:r>
            <a:br>
              <a:rPr lang="ru-RU" sz="2400" dirty="0"/>
            </a:br>
            <a:r>
              <a:rPr lang="ru-RU" sz="2400" dirty="0"/>
              <a:t>и при взгляде на экран в большом зале (пример слева) составила 2 раза.</a:t>
            </a:r>
            <a:br>
              <a:rPr lang="ru-RU" sz="2400" dirty="0"/>
            </a:br>
            <a:r>
              <a:rPr lang="ru-RU" sz="2400" dirty="0"/>
              <a:t>Справа как раз приведён предыдущий слайд, уменьшенный в эти два раза.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51" y="3011043"/>
            <a:ext cx="6086969" cy="342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8" y="3011042"/>
            <a:ext cx="4564800" cy="3423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51" y="3011043"/>
            <a:ext cx="6086969" cy="3423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621934-2643-4373-BE66-42039EB75C95}"/>
              </a:ext>
            </a:extLst>
          </p:cNvPr>
          <p:cNvSpPr txBox="1"/>
          <p:nvPr/>
        </p:nvSpPr>
        <p:spPr>
          <a:xfrm>
            <a:off x="923433" y="3011043"/>
            <a:ext cx="4756008" cy="1477328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2"/>
                </a:solidFill>
              </a:rPr>
              <a:t>А если у человека ещё и неидеальное зрение,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то он будет видеть что-то вроде такого: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Отсюда и вытекает совет писать всё 24ым кеглем и абсолютно точно не меньшим 18го.</a:t>
            </a:r>
          </a:p>
        </p:txBody>
      </p:sp>
      <p:sp>
        <p:nvSpPr>
          <p:cNvPr id="8" name="Овал 7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9AED2-DF91-4A4A-BD79-E19C462C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15</a:t>
            </a:fld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9DADBF9-FBE8-473F-A9A8-C5B2F82CA4B9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6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36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Картинки –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9850"/>
            <a:ext cx="6705600" cy="4786007"/>
          </a:xfrm>
        </p:spPr>
        <p:txBody>
          <a:bodyPr>
            <a:normAutofit/>
          </a:bodyPr>
          <a:lstStyle/>
          <a:p>
            <a:r>
              <a:rPr lang="ru-RU" sz="2400" b="1" dirty="0"/>
              <a:t>Все элементы картинок, включая толщину линий, должны быть достаточно крупными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(см. «Размер шрифтов        »). /Автоматический размер шрифта в </a:t>
            </a:r>
            <a:r>
              <a:rPr lang="en-US" sz="2400" dirty="0"/>
              <a:t>Origin</a:t>
            </a:r>
            <a:r>
              <a:rPr lang="ru-RU" sz="2400" dirty="0"/>
              <a:t> слишком мал./</a:t>
            </a:r>
          </a:p>
          <a:p>
            <a:r>
              <a:rPr lang="ru-RU" sz="2400" dirty="0"/>
              <a:t>Точки экспериментальных данных должны содержать ошибку – для каждой точки, если они разные, или можно одну, если одинаковые.</a:t>
            </a:r>
          </a:p>
          <a:p>
            <a:r>
              <a:rPr lang="ru-RU" sz="2400" dirty="0"/>
              <a:t>Старайтесь избегать рамок в легенде. </a:t>
            </a:r>
            <a:br>
              <a:rPr lang="ru-RU" sz="2400" dirty="0"/>
            </a:br>
            <a:r>
              <a:rPr lang="ru-RU" sz="2400" dirty="0"/>
              <a:t>Они необходимы только когда обозначения точек могут перепутаться с самими точками.</a:t>
            </a:r>
          </a:p>
          <a:p>
            <a:r>
              <a:rPr lang="ru-RU" sz="2400" dirty="0"/>
              <a:t>Часто точки нагляднее соединить линиями, причём не прямыми (чёрные соединения), </a:t>
            </a:r>
            <a:br>
              <a:rPr lang="ru-RU" sz="2400" dirty="0"/>
            </a:br>
            <a:r>
              <a:rPr lang="ru-RU" sz="2400" dirty="0"/>
              <a:t>а сплайном (красные соединения).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16</a:t>
            </a:fld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4052242" y="2403713"/>
            <a:ext cx="594360" cy="438912"/>
            <a:chOff x="4158601" y="6024976"/>
            <a:chExt cx="594360" cy="438912"/>
          </a:xfrm>
        </p:grpSpPr>
        <p:sp>
          <p:nvSpPr>
            <p:cNvPr id="18" name="Овал 17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3" action="ppaction://hlinksldjump"/>
                </a:rPr>
                <a:t>14</a:t>
              </a:r>
              <a:endParaRPr lang="ru-RU" dirty="0"/>
            </a:p>
          </p:txBody>
        </p:sp>
      </p:grp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66332"/>
              </p:ext>
            </p:extLst>
          </p:nvPr>
        </p:nvGraphicFramePr>
        <p:xfrm>
          <a:off x="7185139" y="1513419"/>
          <a:ext cx="5006861" cy="38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5139" y="1513419"/>
                        <a:ext cx="5006861" cy="38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85888" y="5401835"/>
            <a:ext cx="457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Больше возможных ошибок </a:t>
            </a:r>
            <a:br>
              <a:rPr lang="ru-RU" sz="2400" dirty="0"/>
            </a:br>
            <a:r>
              <a:rPr lang="ru-RU" sz="2400" dirty="0"/>
              <a:t>см. в «Картинки – 3        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8348" y="966840"/>
            <a:ext cx="3727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Иметь на одном графике обычные соединения и аппроксимирующую линию также не хорошо.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E2A11CF-E114-4BA4-9E95-7F7AA078AD19}"/>
              </a:ext>
            </a:extLst>
          </p:cNvPr>
          <p:cNvCxnSpPr>
            <a:cxnSpLocks/>
          </p:cNvCxnSpPr>
          <p:nvPr/>
        </p:nvCxnSpPr>
        <p:spPr>
          <a:xfrm>
            <a:off x="9688569" y="2042543"/>
            <a:ext cx="0" cy="883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E2A11CF-E114-4BA4-9E95-7F7AA078AD19}"/>
              </a:ext>
            </a:extLst>
          </p:cNvPr>
          <p:cNvCxnSpPr>
            <a:cxnSpLocks/>
          </p:cNvCxnSpPr>
          <p:nvPr/>
        </p:nvCxnSpPr>
        <p:spPr>
          <a:xfrm>
            <a:off x="10153752" y="1977227"/>
            <a:ext cx="232117" cy="224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10404157" y="5793920"/>
            <a:ext cx="594360" cy="438912"/>
            <a:chOff x="4158601" y="6024976"/>
            <a:chExt cx="594360" cy="438912"/>
          </a:xfrm>
        </p:grpSpPr>
        <p:sp>
          <p:nvSpPr>
            <p:cNvPr id="34" name="Овал 33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6" action="ppaction://hlinksldjump"/>
                </a:rPr>
                <a:t>18</a:t>
              </a:r>
              <a:endParaRPr lang="ru-RU" dirty="0"/>
            </a:p>
          </p:txBody>
        </p:sp>
      </p:grp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838ADA-6693-4305-AB67-AD3C0A850872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7" action="ppaction://hlinksldjump"/>
              </a:rPr>
              <a:t>ВД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48397" y="124466"/>
            <a:ext cx="9507966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Часто точками обозначаются экспериментальные данные, а линиями – теоретические модели. Не смешивайте такие обозначения с аппроксимациями и сплайнами </a:t>
            </a:r>
          </a:p>
        </p:txBody>
      </p:sp>
    </p:spTree>
    <p:extLst>
      <p:ext uri="{BB962C8B-B14F-4D97-AF65-F5344CB8AC3E}">
        <p14:creationId xmlns:p14="http://schemas.microsoft.com/office/powerpoint/2010/main" val="31541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38648"/>
              </p:ext>
            </p:extLst>
          </p:nvPr>
        </p:nvGraphicFramePr>
        <p:xfrm>
          <a:off x="7540886" y="1658740"/>
          <a:ext cx="4461519" cy="341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886" y="1658740"/>
                        <a:ext cx="4461519" cy="341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33962-B636-4728-AEA8-5401C2B6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Картинки – 2. Объясняющие подписи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AE0D4-C280-4B36-9810-F0E50822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775560" cy="4490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Существуют три типа подписей линий на графиках (в порядке увеличения сложности восприятия):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rgbClr val="00B050"/>
                </a:solidFill>
              </a:rPr>
              <a:t>Рядом с самой линией.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chemeClr val="accent6"/>
                </a:solidFill>
              </a:rPr>
              <a:t>В легенде на рисунке.</a:t>
            </a:r>
          </a:p>
          <a:p>
            <a:pPr marL="514350" indent="-514350">
              <a:buAutoNum type="arabicPeriod"/>
            </a:pPr>
            <a:r>
              <a:rPr lang="ru-RU" sz="2400" dirty="0">
                <a:solidFill>
                  <a:srgbClr val="FF0000"/>
                </a:solidFill>
              </a:rPr>
              <a:t>В подвале – то есть в подписи под рисунком.</a:t>
            </a:r>
          </a:p>
          <a:p>
            <a:pPr marL="0" indent="0">
              <a:buNone/>
            </a:pPr>
            <a:r>
              <a:rPr lang="ru-RU" sz="2400" dirty="0"/>
              <a:t>Картинки стоит оформлять так, чтобы скорость </a:t>
            </a:r>
            <a:br>
              <a:rPr lang="ru-RU" sz="2400" dirty="0"/>
            </a:br>
            <a:r>
              <a:rPr lang="ru-RU" sz="2400" dirty="0"/>
              <a:t>их понимания была наибольшей. Поэтому:</a:t>
            </a:r>
          </a:p>
          <a:p>
            <a:r>
              <a:rPr lang="ru-RU" sz="2400" dirty="0"/>
              <a:t>Используйте следующий вид подписи только если предыдущий слишком забивает картинку.</a:t>
            </a:r>
          </a:p>
          <a:p>
            <a:r>
              <a:rPr lang="ru-RU" sz="2400" dirty="0"/>
              <a:t>Это верно и для ряда похожих картинок: разделяющие их параметры стоит выносить из подвала на божий свет – к верху картинок.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18AB87-73BD-4FF2-AFF1-FC7C67E0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17</a:t>
            </a:fld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91535" y="5003934"/>
            <a:ext cx="390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Скорее всего лишняя подпись </a:t>
            </a:r>
            <a:br>
              <a:rPr lang="ru-RU" dirty="0"/>
            </a:br>
            <a:r>
              <a:rPr lang="ru-RU" dirty="0"/>
              <a:t>(см. «Подписи к элементам         »).</a:t>
            </a:r>
          </a:p>
          <a:p>
            <a:pPr algn="ctr"/>
            <a:r>
              <a:rPr lang="ru-RU" dirty="0"/>
              <a:t>Чёрная линия – параметры 1, </a:t>
            </a:r>
            <a:br>
              <a:rPr lang="ru-RU" dirty="0"/>
            </a:br>
            <a:r>
              <a:rPr lang="ru-RU" dirty="0"/>
              <a:t>красная линия – параметры 2.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85796" y="5299310"/>
            <a:ext cx="540262" cy="369332"/>
            <a:chOff x="4158600" y="6064703"/>
            <a:chExt cx="594360" cy="406314"/>
          </a:xfrm>
        </p:grpSpPr>
        <p:sp>
          <p:nvSpPr>
            <p:cNvPr id="12" name="Овал 11"/>
            <p:cNvSpPr/>
            <p:nvPr/>
          </p:nvSpPr>
          <p:spPr>
            <a:xfrm>
              <a:off x="4257757" y="6068116"/>
              <a:ext cx="396048" cy="39604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8600" y="6064703"/>
              <a:ext cx="594360" cy="406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5" action="ppaction://hlinksldjump"/>
                </a:rPr>
                <a:t>20</a:t>
              </a:r>
              <a:endParaRPr lang="ru-RU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77A455-8CC0-44F1-9FE9-A84AB2992E8C}"/>
              </a:ext>
            </a:extLst>
          </p:cNvPr>
          <p:cNvSpPr txBox="1"/>
          <p:nvPr/>
        </p:nvSpPr>
        <p:spPr>
          <a:xfrm>
            <a:off x="6885014" y="6069938"/>
            <a:ext cx="342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3ий вид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Воспринимается очень тяжело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E2A11CF-E114-4BA4-9E95-7F7AA078AD19}"/>
              </a:ext>
            </a:extLst>
          </p:cNvPr>
          <p:cNvCxnSpPr>
            <a:cxnSpLocks/>
          </p:cNvCxnSpPr>
          <p:nvPr/>
        </p:nvCxnSpPr>
        <p:spPr>
          <a:xfrm flipV="1">
            <a:off x="7938620" y="6167687"/>
            <a:ext cx="394205" cy="17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77A455-8CC0-44F1-9FE9-A84AB2992E8C}"/>
              </a:ext>
            </a:extLst>
          </p:cNvPr>
          <p:cNvSpPr txBox="1"/>
          <p:nvPr/>
        </p:nvSpPr>
        <p:spPr>
          <a:xfrm>
            <a:off x="8578665" y="3796739"/>
            <a:ext cx="342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1ый вид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Воспринимается легко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E2A11CF-E114-4BA4-9E95-7F7AA078AD19}"/>
              </a:ext>
            </a:extLst>
          </p:cNvPr>
          <p:cNvCxnSpPr>
            <a:cxnSpLocks/>
          </p:cNvCxnSpPr>
          <p:nvPr/>
        </p:nvCxnSpPr>
        <p:spPr>
          <a:xfrm flipV="1">
            <a:off x="9668610" y="3712545"/>
            <a:ext cx="640144" cy="306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77A455-8CC0-44F1-9FE9-A84AB2992E8C}"/>
              </a:ext>
            </a:extLst>
          </p:cNvPr>
          <p:cNvSpPr txBox="1"/>
          <p:nvPr/>
        </p:nvSpPr>
        <p:spPr>
          <a:xfrm>
            <a:off x="7362057" y="1132821"/>
            <a:ext cx="342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2ой вид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Воспринимается нормально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E2A11CF-E114-4BA4-9E95-7F7AA078AD19}"/>
              </a:ext>
            </a:extLst>
          </p:cNvPr>
          <p:cNvCxnSpPr>
            <a:cxnSpLocks/>
          </p:cNvCxnSpPr>
          <p:nvPr/>
        </p:nvCxnSpPr>
        <p:spPr>
          <a:xfrm>
            <a:off x="8718904" y="1741337"/>
            <a:ext cx="355023" cy="175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BB6DDE9-DC66-4EDB-A2EE-1EE0DAD3A837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6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14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333547" y="1825006"/>
            <a:ext cx="4950149" cy="4875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Картинки – 3. Сборник ошибок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66951"/>
              </p:ext>
            </p:extLst>
          </p:nvPr>
        </p:nvGraphicFramePr>
        <p:xfrm>
          <a:off x="886271" y="1801640"/>
          <a:ext cx="5040000" cy="385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3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271" y="1801640"/>
                        <a:ext cx="5040000" cy="3856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68624"/>
              </p:ext>
            </p:extLst>
          </p:nvPr>
        </p:nvGraphicFramePr>
        <p:xfrm>
          <a:off x="6313488" y="2103438"/>
          <a:ext cx="5040312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4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3488" y="2103438"/>
                        <a:ext cx="5040312" cy="385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1559" y="5529023"/>
            <a:ext cx="461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Рис. 1. Зависимость определяемой величины от меняющегося параметра, чёрная линия – линия 1, красная линия – линия 2 при </a:t>
            </a:r>
            <a:r>
              <a:rPr lang="en-US" sz="1600" dirty="0"/>
              <a:t>a</a:t>
            </a:r>
            <a:r>
              <a:rPr lang="ru-RU" sz="1600" dirty="0"/>
              <a:t>) Условиях </a:t>
            </a:r>
            <a:r>
              <a:rPr lang="en-US" sz="1600" dirty="0"/>
              <a:t>A</a:t>
            </a:r>
            <a:r>
              <a:rPr lang="ru-RU" sz="1600" dirty="0"/>
              <a:t> и </a:t>
            </a:r>
            <a:r>
              <a:rPr lang="en-US" sz="1600" dirty="0"/>
              <a:t>b</a:t>
            </a:r>
            <a:r>
              <a:rPr lang="ru-RU" sz="1600" dirty="0"/>
              <a:t>) Условиях </a:t>
            </a:r>
            <a:r>
              <a:rPr lang="en-US" sz="1600" dirty="0"/>
              <a:t>B</a:t>
            </a:r>
            <a:r>
              <a:rPr lang="ru-RU" sz="16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9937" y="1958785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Условия 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13620" y="1958505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Условия 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759" y="1373910"/>
            <a:ext cx="503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Очень плохо (минимум 14 проблем):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2963" y="1373910"/>
            <a:ext cx="129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Хорошо: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13800" y="5987342"/>
            <a:ext cx="547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Зависимость определяемой величины </a:t>
            </a:r>
            <a:br>
              <a:rPr lang="ru-RU" dirty="0"/>
            </a:br>
            <a:r>
              <a:rPr lang="ru-RU" dirty="0"/>
              <a:t>от меняющегося параметра.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0976" y="1825006"/>
            <a:ext cx="4819847" cy="4875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621934-2643-4373-BE66-42039EB75C95}"/>
              </a:ext>
            </a:extLst>
          </p:cNvPr>
          <p:cNvSpPr txBox="1"/>
          <p:nvPr/>
        </p:nvSpPr>
        <p:spPr>
          <a:xfrm>
            <a:off x="497841" y="160197"/>
            <a:ext cx="5272982" cy="1477328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Большинство этих проблем вызваны не ошибками форматирования, а просто его отсутствием.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Да, доведение автоматически рисуемых картинок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до приличного вида требует работы. С опытом это начнёт отнимать совсем немного времени.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5B443C7-846C-4865-A992-A09C5324F127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7" action="ppaction://hlinksldjump"/>
              </a:rPr>
              <a:t>ВД</a:t>
            </a:r>
            <a:endParaRPr lang="ru-RU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DCAAB-A244-4D67-ADDF-6935AFCE782A}"/>
              </a:ext>
            </a:extLst>
          </p:cNvPr>
          <p:cNvSpPr txBox="1"/>
          <p:nvPr/>
        </p:nvSpPr>
        <p:spPr>
          <a:xfrm>
            <a:off x="6000049" y="170972"/>
            <a:ext cx="5972569" cy="6540252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Что с левым рисунком не так: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Названия осей не на языке презентации.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Названия осей слишком маленького шрифта.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Цифры у тиков осей слишком маленького шрифта.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Подпись к картинке слишком маленького шрифта.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Линии слишком тонкие.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Подписи частей вынесены в подвал.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Подписи линий вынесены в подвал.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Ось абсцисс на правой части имеет слишком мало тиков, одинаковые оси абсцисс имеют разные тики.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На оси абсцисс не указана размерность, хотя скорее всего она имеется.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Оси ординат очень похожи, но разной длины –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из-за этого сложнее их сравнивать, и две красные линии на первый взгляд кажутся одинаковыми.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Ось в относительных единицах содержит лишнее нули.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Имеется нумерация картинки.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Подпись к картинке растянута по ширине.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Подпись к картинке содержит ужасные переносы.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accent2"/>
                </a:solidFill>
              </a:rPr>
              <a:t>На реальных графиках с большой вероятностью такую ось ординат нагляднее было бы вести от нуля.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accent2"/>
                </a:solidFill>
              </a:rPr>
              <a:t>Вернитесь на шаг назад, всмотритесь как выглядит исправленная картинка.</a:t>
            </a:r>
          </a:p>
        </p:txBody>
      </p:sp>
    </p:spTree>
    <p:extLst>
      <p:ext uri="{BB962C8B-B14F-4D97-AF65-F5344CB8AC3E}">
        <p14:creationId xmlns:p14="http://schemas.microsoft.com/office/powerpoint/2010/main" val="1037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5657"/>
            <a:ext cx="10529316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Как и с картинками, автоматически рисуемые таблицы скорее всего </a:t>
            </a:r>
            <a:br>
              <a:rPr lang="ru-RU" sz="2400" dirty="0"/>
            </a:br>
            <a:r>
              <a:rPr lang="ru-RU" sz="2400" dirty="0"/>
              <a:t>будут страшны и не подходить под стиль презентации.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19</a:t>
            </a:fld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31050"/>
              </p:ext>
            </p:extLst>
          </p:nvPr>
        </p:nvGraphicFramePr>
        <p:xfrm>
          <a:off x="838200" y="3100191"/>
          <a:ext cx="473964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815">
                  <a:extLst>
                    <a:ext uri="{9D8B030D-6E8A-4147-A177-3AD203B41FA5}">
                      <a16:colId xmlns:a16="http://schemas.microsoft.com/office/drawing/2014/main" val="2778837282"/>
                    </a:ext>
                  </a:extLst>
                </a:gridCol>
                <a:gridCol w="3861825">
                  <a:extLst>
                    <a:ext uri="{9D8B030D-6E8A-4147-A177-3AD203B41FA5}">
                      <a16:colId xmlns:a16="http://schemas.microsoft.com/office/drawing/2014/main" val="3505572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что обратить внимание</a:t>
                      </a:r>
                      <a:r>
                        <a:rPr lang="ru-RU" baseline="0" dirty="0"/>
                        <a:t> в таблицах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3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Общий стиль таблицы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3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Размер текста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4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Размер ячеек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00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Переносы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Выравнивание внутри ячеек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 горизонтали и</a:t>
                      </a:r>
                      <a:r>
                        <a:rPr lang="ru-RU" baseline="0" dirty="0"/>
                        <a:t> вертикали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Единицы</a:t>
                      </a:r>
                      <a:r>
                        <a:rPr lang="ru-RU" baseline="0" dirty="0"/>
                        <a:t> измерения – чаще всего удобнее в шапке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71478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8200" y="2315271"/>
            <a:ext cx="4755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Плохо (автоматическая таблица </a:t>
            </a:r>
            <a:br>
              <a:rPr lang="ru-RU" sz="2400" dirty="0"/>
            </a:br>
            <a:r>
              <a:rPr lang="ru-RU" sz="2400" dirty="0"/>
              <a:t>с уменьшенным левым столбцом):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0404" y="2499937"/>
            <a:ext cx="5216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Хорошо (для стиля этой презентации):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59206"/>
              </p:ext>
            </p:extLst>
          </p:nvPr>
        </p:nvGraphicFramePr>
        <p:xfrm>
          <a:off x="6534304" y="3100191"/>
          <a:ext cx="4394300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450">
                  <a:extLst>
                    <a:ext uri="{9D8B030D-6E8A-4147-A177-3AD203B41FA5}">
                      <a16:colId xmlns:a16="http://schemas.microsoft.com/office/drawing/2014/main" val="2778837282"/>
                    </a:ext>
                  </a:extLst>
                </a:gridCol>
                <a:gridCol w="3869850">
                  <a:extLst>
                    <a:ext uri="{9D8B030D-6E8A-4147-A177-3AD203B41FA5}">
                      <a16:colId xmlns:a16="http://schemas.microsoft.com/office/drawing/2014/main" val="35055720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На что обратить внимание</a:t>
                      </a:r>
                      <a:r>
                        <a:rPr lang="ru-RU" sz="2000" b="1" baseline="0" dirty="0"/>
                        <a:t> в таблицах</a:t>
                      </a:r>
                      <a:endParaRPr lang="ru-RU" sz="2000" b="1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3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Общий стиль таблицы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63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Размер текста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34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ячеек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0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Переносы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0449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Выравнивание внутри ячеек</a:t>
                      </a:r>
                      <a:r>
                        <a:rPr lang="ru-RU" sz="2000" baseline="0" dirty="0"/>
                        <a:t> </a:t>
                      </a:r>
                      <a:br>
                        <a:rPr lang="ru-RU" sz="2000" baseline="0" dirty="0"/>
                      </a:br>
                      <a:r>
                        <a:rPr lang="ru-RU" sz="2000" dirty="0"/>
                        <a:t>по горизонтали и</a:t>
                      </a:r>
                      <a:r>
                        <a:rPr lang="ru-RU" sz="2000" baseline="0" dirty="0"/>
                        <a:t> вертикали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6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Единицы</a:t>
                      </a:r>
                      <a:r>
                        <a:rPr lang="ru-RU" sz="2000" baseline="0" dirty="0"/>
                        <a:t> измерения – </a:t>
                      </a:r>
                      <a:br>
                        <a:rPr lang="ru-RU" sz="2000" baseline="0" dirty="0"/>
                      </a:br>
                      <a:r>
                        <a:rPr lang="ru-RU" sz="2000" baseline="0" dirty="0"/>
                        <a:t>чаще всего удобнее в шапке</a:t>
                      </a:r>
                      <a:endParaRPr lang="ru-RU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971478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8621934-2643-4373-BE66-42039EB75C95}"/>
              </a:ext>
            </a:extLst>
          </p:cNvPr>
          <p:cNvSpPr txBox="1"/>
          <p:nvPr/>
        </p:nvSpPr>
        <p:spPr>
          <a:xfrm>
            <a:off x="599032" y="1574075"/>
            <a:ext cx="10847832" cy="1477328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</a:rPr>
              <a:t>Для преимущественно ч/б презентаций (как эта) наиболее подходящими будут и ч/б таблицы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/>
                </a:solidFill>
              </a:rPr>
              <a:t>Часто многие границы таблиц только мешают. Нарисовать свои собственные границы в </a:t>
            </a:r>
            <a:r>
              <a:rPr lang="en-US" dirty="0">
                <a:solidFill>
                  <a:schemeClr val="accent2"/>
                </a:solidFill>
              </a:rPr>
              <a:t>PowerPoint</a:t>
            </a:r>
            <a:r>
              <a:rPr lang="ru-RU" dirty="0">
                <a:solidFill>
                  <a:schemeClr val="accent2"/>
                </a:solidFill>
              </a:rPr>
              <a:t> легко: Работа с таблицами –&gt; Конструктор –&gt; Нарисовать границы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r>
              <a:rPr lang="ru-RU" dirty="0">
                <a:solidFill>
                  <a:schemeClr val="accent2"/>
                </a:solidFill>
              </a:rPr>
              <a:t>Обратите внимание, что на примере на слайде правая таблица имеет больший размер шрифта текста,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но при это сама меньше по размеру и воспринимается как органичная часть слайда.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91EC1CF-4813-4E49-AA53-1766F7E93906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88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данной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6452" cy="4775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Стоит заранее оговориться, что данная презентация (на которую вы смотрите) </a:t>
            </a:r>
            <a:br>
              <a:rPr lang="ru-RU" sz="2400" dirty="0"/>
            </a:br>
            <a:r>
              <a:rPr lang="ru-RU" sz="2400" dirty="0"/>
              <a:t>не соответствует некоторым правилам, изложенным в ней. </a:t>
            </a:r>
            <a:br>
              <a:rPr lang="ru-RU" sz="2400" dirty="0"/>
            </a:br>
            <a:r>
              <a:rPr lang="ru-RU" sz="2400" dirty="0"/>
              <a:t>В первую очередь – обилием текста на слайдах. </a:t>
            </a:r>
          </a:p>
          <a:p>
            <a:pPr marL="0" indent="0">
              <a:buNone/>
            </a:pPr>
            <a:r>
              <a:rPr lang="ru-RU" sz="2400" dirty="0"/>
              <a:t>Связано это с тем, что </a:t>
            </a:r>
            <a:r>
              <a:rPr lang="ru-RU" sz="2400" b="1" dirty="0"/>
              <a:t>она изначально была составлена как продукт </a:t>
            </a:r>
            <a:br>
              <a:rPr lang="ru-RU" sz="2400" b="1" dirty="0"/>
            </a:br>
            <a:r>
              <a:rPr lang="ru-RU" sz="2400" b="1" dirty="0"/>
              <a:t>для самостоятельного изучения, а не как вспомогательный инструмент</a:t>
            </a: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для выступления докладчика. Тем самым её обычные слайды не являются образцами для подражания для научных докладов. Чтобы дать такие образцы, вся презентация (вторая часть этого файла) является повторением оригинальной в формате,</a:t>
            </a:r>
            <a:r>
              <a:rPr lang="ru-RU" sz="2400" b="1" dirty="0"/>
              <a:t> не отходящем* от изложенных здесь правил.</a:t>
            </a:r>
          </a:p>
          <a:p>
            <a:pPr marL="0" indent="0">
              <a:buNone/>
            </a:pPr>
            <a:r>
              <a:rPr lang="ru-RU" sz="2400" b="1" dirty="0"/>
              <a:t>Ссылка на такие «Варианты с Докладчиком»: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</a:p>
          <a:p>
            <a:pPr marL="0" indent="0">
              <a:buNone/>
            </a:pPr>
            <a:r>
              <a:rPr lang="ru-RU" sz="2400" dirty="0"/>
              <a:t>*отхождением от правил можно считать чередующиеся стили слайдов ВД, </a:t>
            </a:r>
            <a:br>
              <a:rPr lang="ru-RU" sz="2400" dirty="0"/>
            </a:br>
            <a:r>
              <a:rPr lang="ru-RU" sz="2400" dirty="0"/>
              <a:t>тогда как в норме вся презентация должна быть оформлена в едином стиле. Сделано это для повышения разнообразия вариантов «как хорошо».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</a:t>
            </a:fld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89AD522-0DB8-4573-BF6B-FC78A8C193D0}"/>
              </a:ext>
            </a:extLst>
          </p:cNvPr>
          <p:cNvGrpSpPr/>
          <p:nvPr/>
        </p:nvGrpSpPr>
        <p:grpSpPr>
          <a:xfrm>
            <a:off x="4166728" y="6476620"/>
            <a:ext cx="6663364" cy="369332"/>
            <a:chOff x="4166728" y="6476620"/>
            <a:chExt cx="6663364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BDE72A-42C0-4C55-B81A-BF894141A1A6}"/>
                </a:ext>
              </a:extLst>
            </p:cNvPr>
            <p:cNvSpPr txBox="1"/>
            <p:nvPr/>
          </p:nvSpPr>
          <p:spPr>
            <a:xfrm>
              <a:off x="4166728" y="6476620"/>
              <a:ext cx="64751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ru-RU" sz="1800" dirty="0">
                  <a:solidFill>
                    <a:schemeClr val="accent2"/>
                  </a:solidFill>
                </a:rPr>
                <a:t>Номера слайдов являются ссылками на начало презентации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C97DCDC1-E830-46A7-A43B-D83EDEF530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6945" y="6610370"/>
              <a:ext cx="533147" cy="7627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B9E4C97-8546-43E5-87AD-86F1DBC8AB42}"/>
              </a:ext>
            </a:extLst>
          </p:cNvPr>
          <p:cNvSpPr/>
          <p:nvPr/>
        </p:nvSpPr>
        <p:spPr>
          <a:xfrm>
            <a:off x="7140402" y="4672148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45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Подписи к элементам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6363514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Два принципа: </a:t>
            </a:r>
          </a:p>
          <a:p>
            <a:pPr marL="457200" indent="-457200">
              <a:buAutoNum type="arabicParenR"/>
            </a:pPr>
            <a:r>
              <a:rPr lang="ru-RU" sz="2400" dirty="0"/>
              <a:t>Из взгляда на элемент должно быть понятно, что на нём изображено </a:t>
            </a:r>
            <a:br>
              <a:rPr lang="ru-RU" sz="2400" dirty="0"/>
            </a:br>
            <a:r>
              <a:rPr lang="ru-RU" sz="2400" dirty="0"/>
              <a:t>(из подписи или из контекста).</a:t>
            </a:r>
          </a:p>
          <a:p>
            <a:pPr marL="457200" indent="-457200">
              <a:buAutoNum type="arabicParenR"/>
            </a:pPr>
            <a:r>
              <a:rPr lang="ru-RU" sz="2400" dirty="0"/>
              <a:t>Избыточные подписи мешают восприятию.</a:t>
            </a:r>
          </a:p>
          <a:p>
            <a:pPr marL="0" indent="0">
              <a:buNone/>
            </a:pPr>
            <a:r>
              <a:rPr lang="ru-RU" sz="2400" dirty="0"/>
              <a:t>Так, на слайдах, посвящённых одной картинке, чаще всего её подписывать не надо – её смысл следует из названия слайда и/или содержания самой картинки. </a:t>
            </a:r>
            <a:br>
              <a:rPr lang="ru-RU" sz="2400" dirty="0"/>
            </a:br>
            <a:r>
              <a:rPr lang="ru-RU" sz="2400" dirty="0"/>
              <a:t>Часто вместо полных подписей достаточно коротких слов над ними для задания темы </a:t>
            </a:r>
            <a:br>
              <a:rPr lang="ru-RU" sz="2400" dirty="0"/>
            </a:br>
            <a:r>
              <a:rPr lang="ru-RU" sz="2400" dirty="0"/>
              <a:t>или в качестве дифференциации.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20</a:t>
            </a:fld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07C5234-E8C6-4E7F-B871-F2AADC83A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63119"/>
              </p:ext>
            </p:extLst>
          </p:nvPr>
        </p:nvGraphicFramePr>
        <p:xfrm>
          <a:off x="7218905" y="1979640"/>
          <a:ext cx="4602869" cy="352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18905" y="1979640"/>
                        <a:ext cx="4602869" cy="3522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5EB280-5AB1-4960-AB01-9B88B7584B3D}"/>
              </a:ext>
            </a:extLst>
          </p:cNvPr>
          <p:cNvSpPr txBox="1"/>
          <p:nvPr/>
        </p:nvSpPr>
        <p:spPr>
          <a:xfrm>
            <a:off x="7141451" y="5537118"/>
            <a:ext cx="475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График, демонстрирующий зависимость </a:t>
            </a:r>
            <a:br>
              <a:rPr lang="ru-RU" sz="2000" dirty="0"/>
            </a:br>
            <a:r>
              <a:rPr lang="ru-RU" sz="2000" dirty="0"/>
              <a:t>внимания слушателя от времени доклада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A8509-AA66-4232-A564-430A8ECBB130}"/>
              </a:ext>
            </a:extLst>
          </p:cNvPr>
          <p:cNvSpPr txBox="1"/>
          <p:nvPr/>
        </p:nvSpPr>
        <p:spPr>
          <a:xfrm>
            <a:off x="7147286" y="1635991"/>
            <a:ext cx="4746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Данные из воображения Вервальда А.М.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E701-DA8F-4BAC-8527-15933F6410B4}"/>
              </a:ext>
            </a:extLst>
          </p:cNvPr>
          <p:cNvSpPr txBox="1"/>
          <p:nvPr/>
        </p:nvSpPr>
        <p:spPr>
          <a:xfrm>
            <a:off x="3239814" y="6168119"/>
            <a:ext cx="636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Пример бессмысленного подвала,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ничего не добавляющего и лишь утяжеляющего понимание.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072581D-6C96-4E3B-850F-5FCC29BC9F46}"/>
              </a:ext>
            </a:extLst>
          </p:cNvPr>
          <p:cNvCxnSpPr>
            <a:cxnSpLocks/>
          </p:cNvCxnSpPr>
          <p:nvPr/>
        </p:nvCxnSpPr>
        <p:spPr>
          <a:xfrm flipV="1">
            <a:off x="6796454" y="6168119"/>
            <a:ext cx="344997" cy="2301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E2A11CF-E114-4BA4-9E95-7F7AA078AD19}"/>
              </a:ext>
            </a:extLst>
          </p:cNvPr>
          <p:cNvCxnSpPr>
            <a:cxnSpLocks/>
          </p:cNvCxnSpPr>
          <p:nvPr/>
        </p:nvCxnSpPr>
        <p:spPr>
          <a:xfrm>
            <a:off x="8728364" y="1242632"/>
            <a:ext cx="231157" cy="370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8B6364E-022A-4361-980B-90374469086F}"/>
              </a:ext>
            </a:extLst>
          </p:cNvPr>
          <p:cNvCxnSpPr>
            <a:cxnSpLocks/>
          </p:cNvCxnSpPr>
          <p:nvPr/>
        </p:nvCxnSpPr>
        <p:spPr>
          <a:xfrm>
            <a:off x="7251062" y="5755531"/>
            <a:ext cx="45385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B2632F3-B84C-4DE2-8F2F-02CCF4978B88}"/>
              </a:ext>
            </a:extLst>
          </p:cNvPr>
          <p:cNvCxnSpPr>
            <a:cxnSpLocks/>
          </p:cNvCxnSpPr>
          <p:nvPr/>
        </p:nvCxnSpPr>
        <p:spPr>
          <a:xfrm>
            <a:off x="7196256" y="6074186"/>
            <a:ext cx="46481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DC02B0C-538C-47BA-BCE5-22D67ED43050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5" action="ppaction://hlinksldjump"/>
              </a:rPr>
              <a:t>ВД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7A455-8CC0-44F1-9FE9-A84AB2992E8C}"/>
              </a:ext>
            </a:extLst>
          </p:cNvPr>
          <p:cNvSpPr txBox="1"/>
          <p:nvPr/>
        </p:nvSpPr>
        <p:spPr>
          <a:xfrm>
            <a:off x="2865120" y="29872"/>
            <a:ext cx="9326881" cy="1477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Пример хорошей альтернативы длинному названию в подвале.</a:t>
            </a:r>
          </a:p>
          <a:p>
            <a:r>
              <a:rPr lang="ru-RU" dirty="0">
                <a:solidFill>
                  <a:schemeClr val="accent2"/>
                </a:solidFill>
              </a:rPr>
              <a:t>Короткая надпись сверху читается легко и в первую очередь, формируя понимание природы содержимого картинки. Так удобно указывать, например, природу приводимых спектров. Конкретно измеряемый параметр при этом чаще всего удобнее воспринять из подписи к оси или из легенды, чем выискивать его в подвале.</a:t>
            </a:r>
          </a:p>
        </p:txBody>
      </p:sp>
    </p:spTree>
    <p:extLst>
      <p:ext uri="{BB962C8B-B14F-4D97-AF65-F5344CB8AC3E}">
        <p14:creationId xmlns:p14="http://schemas.microsoft.com/office/powerpoint/2010/main" val="7893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3295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21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1325563"/>
          </a:xfrm>
        </p:spPr>
        <p:txBody>
          <a:bodyPr/>
          <a:lstStyle/>
          <a:p>
            <a:r>
              <a:rPr lang="ru-RU" dirty="0"/>
              <a:t>Ссылки на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6202682" cy="4218560"/>
          </a:xfrm>
        </p:spPr>
        <p:txBody>
          <a:bodyPr>
            <a:normAutofit/>
          </a:bodyPr>
          <a:lstStyle/>
          <a:p>
            <a:r>
              <a:rPr lang="ru-RU" sz="2400" dirty="0"/>
              <a:t>На источник данных всегда надо ссылаться.</a:t>
            </a:r>
          </a:p>
          <a:p>
            <a:pPr marL="0" indent="0">
              <a:buNone/>
            </a:pPr>
            <a:r>
              <a:rPr lang="ru-RU" sz="2400" u="sng" dirty="0"/>
              <a:t>Информация первого уровня интереса </a:t>
            </a:r>
            <a:r>
              <a:rPr lang="ru-RU" sz="2400" dirty="0"/>
              <a:t>(</a:t>
            </a:r>
            <a:r>
              <a:rPr lang="ru-RU" sz="2400" b="1" dirty="0"/>
              <a:t>необходимая и часто достаточная</a:t>
            </a:r>
            <a:r>
              <a:rPr lang="ru-RU" sz="2400" dirty="0"/>
              <a:t>): </a:t>
            </a:r>
            <a:br>
              <a:rPr lang="ru-RU" sz="2400" dirty="0"/>
            </a:br>
            <a:r>
              <a:rPr lang="ru-RU" sz="2400" dirty="0"/>
              <a:t>первый автор, журнал, год. </a:t>
            </a:r>
          </a:p>
          <a:p>
            <a:pPr marL="0" indent="0">
              <a:buNone/>
            </a:pPr>
            <a:r>
              <a:rPr lang="ru-RU" sz="2400" u="sng" dirty="0"/>
              <a:t>Второго уровня</a:t>
            </a:r>
            <a:r>
              <a:rPr lang="ru-RU" sz="2400" dirty="0"/>
              <a:t>: все авторы, название.</a:t>
            </a:r>
          </a:p>
          <a:p>
            <a:pPr marL="0" indent="0">
              <a:buNone/>
            </a:pPr>
            <a:r>
              <a:rPr lang="ru-RU" sz="2400" u="sng" dirty="0"/>
              <a:t>Третьего уровня</a:t>
            </a:r>
            <a:r>
              <a:rPr lang="ru-RU" sz="2400" dirty="0"/>
              <a:t>: номер журнала, страницы.</a:t>
            </a:r>
          </a:p>
          <a:p>
            <a:pPr marL="0" indent="0">
              <a:buNone/>
            </a:pPr>
            <a:r>
              <a:rPr lang="en-US" sz="2400" dirty="0"/>
              <a:t>DOI </a:t>
            </a:r>
            <a:r>
              <a:rPr lang="ru-RU" sz="2400" dirty="0"/>
              <a:t>имеет смысл давать только в случае, если у слушателя (читателя) будет возможность напрямую их скопировать.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Details are in the caption following th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1" t="2323" r="751" b="660"/>
          <a:stretch/>
        </p:blipFill>
        <p:spPr bwMode="auto">
          <a:xfrm>
            <a:off x="7112001" y="1473002"/>
            <a:ext cx="387857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7168" y="5251469"/>
            <a:ext cx="546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Доля работ, получивших хотя бы одно </a:t>
            </a:r>
            <a:br>
              <a:rPr lang="ru-RU" dirty="0"/>
            </a:br>
            <a:r>
              <a:rPr lang="ru-RU" dirty="0"/>
              <a:t>цитирование, в разных сферах.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254" y="6211669"/>
            <a:ext cx="10860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[Larivière, V.; Gingras, Y.; Archambault, É. </a:t>
            </a:r>
            <a:r>
              <a:rPr lang="en-US" i="1" dirty="0"/>
              <a:t>The Decline in the Concentration of Citations, 1900-2007.</a:t>
            </a:r>
            <a:r>
              <a:rPr lang="en-US" dirty="0"/>
              <a:t> Journal of the American Society for Information Science and Technology, </a:t>
            </a:r>
            <a:r>
              <a:rPr lang="en-US" b="1" dirty="0"/>
              <a:t>2009</a:t>
            </a:r>
            <a:r>
              <a:rPr lang="en-US" dirty="0"/>
              <a:t>, 60, 858–862. https://doi.org/10.1002/asi.21011]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9720" y="5913231"/>
            <a:ext cx="478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[Larivière V. et al. </a:t>
            </a:r>
            <a:r>
              <a:rPr lang="fr-FR" i="1" dirty="0"/>
              <a:t>J Am Soc Inf Sci Technol</a:t>
            </a:r>
            <a:r>
              <a:rPr lang="en-US" dirty="0"/>
              <a:t> </a:t>
            </a:r>
            <a:r>
              <a:rPr lang="en-US" b="1" dirty="0"/>
              <a:t>2009</a:t>
            </a:r>
            <a:r>
              <a:rPr lang="en-US" dirty="0"/>
              <a:t>]</a:t>
            </a:r>
            <a:endParaRPr lang="ru-RU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E68C9BE-B754-42D0-84EE-A6FF7E040B18}"/>
              </a:ext>
            </a:extLst>
          </p:cNvPr>
          <p:cNvCxnSpPr>
            <a:cxnSpLocks/>
          </p:cNvCxnSpPr>
          <p:nvPr/>
        </p:nvCxnSpPr>
        <p:spPr>
          <a:xfrm>
            <a:off x="914400" y="6136219"/>
            <a:ext cx="127368" cy="1743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A7C789-32B0-40F7-95DD-A7A62408BC9D}"/>
              </a:ext>
            </a:extLst>
          </p:cNvPr>
          <p:cNvSpPr txBox="1"/>
          <p:nvPr/>
        </p:nvSpPr>
        <p:spPr>
          <a:xfrm>
            <a:off x="-73263" y="5289613"/>
            <a:ext cx="207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Полная ссылка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занимает слишком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много места.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7C789-32B0-40F7-95DD-A7A62408BC9D}"/>
              </a:ext>
            </a:extLst>
          </p:cNvPr>
          <p:cNvSpPr txBox="1"/>
          <p:nvPr/>
        </p:nvSpPr>
        <p:spPr>
          <a:xfrm>
            <a:off x="1934642" y="5301182"/>
            <a:ext cx="568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Короткая ссылка передаёт всё необходимое. Нумеровать их чаще всего не надо, привязку к объекту легко осуществить положением ссылки. 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E68C9BE-B754-42D0-84EE-A6FF7E040B18}"/>
              </a:ext>
            </a:extLst>
          </p:cNvPr>
          <p:cNvCxnSpPr>
            <a:cxnSpLocks/>
          </p:cNvCxnSpPr>
          <p:nvPr/>
        </p:nvCxnSpPr>
        <p:spPr>
          <a:xfrm>
            <a:off x="6418078" y="5926864"/>
            <a:ext cx="325924" cy="138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DD750A-3EF1-4987-B80D-094C24FA23E1}"/>
              </a:ext>
            </a:extLst>
          </p:cNvPr>
          <p:cNvSpPr txBox="1"/>
          <p:nvPr/>
        </p:nvSpPr>
        <p:spPr>
          <a:xfrm>
            <a:off x="7647940" y="1057331"/>
            <a:ext cx="2552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45454"/>
                </a:solidFill>
              </a:rPr>
              <a:t>5-ти летнее </a:t>
            </a:r>
            <a:br>
              <a:rPr lang="ru-RU" b="1" dirty="0">
                <a:solidFill>
                  <a:srgbClr val="545454"/>
                </a:solidFill>
              </a:rPr>
            </a:br>
            <a:r>
              <a:rPr lang="ru-RU" b="1" dirty="0">
                <a:solidFill>
                  <a:srgbClr val="545454"/>
                </a:solidFill>
              </a:rPr>
              <a:t>окно цитирования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C8084-6586-4D55-9A2D-177A1CB33EEE}"/>
              </a:ext>
            </a:extLst>
          </p:cNvPr>
          <p:cNvSpPr txBox="1"/>
          <p:nvPr/>
        </p:nvSpPr>
        <p:spPr>
          <a:xfrm rot="16200000">
            <a:off x="5835651" y="3037897"/>
            <a:ext cx="2552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45454"/>
                </a:solidFill>
              </a:rPr>
              <a:t>Процент работ,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8A5F2-B4C5-471B-83C5-090750C80563}"/>
              </a:ext>
            </a:extLst>
          </p:cNvPr>
          <p:cNvSpPr txBox="1"/>
          <p:nvPr/>
        </p:nvSpPr>
        <p:spPr>
          <a:xfrm>
            <a:off x="7724140" y="4920168"/>
            <a:ext cx="2552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45454"/>
                </a:solidFill>
              </a:rPr>
              <a:t>Год публикации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A614F-8560-4869-BF19-10D9D5AF7CBE}"/>
              </a:ext>
            </a:extLst>
          </p:cNvPr>
          <p:cNvSpPr txBox="1"/>
          <p:nvPr/>
        </p:nvSpPr>
        <p:spPr>
          <a:xfrm>
            <a:off x="10626843" y="2027084"/>
            <a:ext cx="1640721" cy="541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медицинские науки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CDDFD-2417-46A8-9FF7-EDC66F47DEBD}"/>
              </a:ext>
            </a:extLst>
          </p:cNvPr>
          <p:cNvSpPr txBox="1"/>
          <p:nvPr/>
        </p:nvSpPr>
        <p:spPr>
          <a:xfrm>
            <a:off x="10626843" y="2608294"/>
            <a:ext cx="1608337" cy="762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естественные науки и технологии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5DB840-1C10-4E34-A707-8544E6607836}"/>
              </a:ext>
            </a:extLst>
          </p:cNvPr>
          <p:cNvSpPr txBox="1"/>
          <p:nvPr/>
        </p:nvSpPr>
        <p:spPr>
          <a:xfrm>
            <a:off x="10626843" y="3406019"/>
            <a:ext cx="1497449" cy="541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социальные науки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A5A98-9372-4321-9C5D-625AC34853AB}"/>
              </a:ext>
            </a:extLst>
          </p:cNvPr>
          <p:cNvSpPr txBox="1"/>
          <p:nvPr/>
        </p:nvSpPr>
        <p:spPr>
          <a:xfrm>
            <a:off x="10626843" y="4076020"/>
            <a:ext cx="1640721" cy="541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гуманитарные науки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109EED1-8DDE-41D1-933A-35CA1A2F5D60}"/>
              </a:ext>
            </a:extLst>
          </p:cNvPr>
          <p:cNvCxnSpPr>
            <a:cxnSpLocks/>
          </p:cNvCxnSpPr>
          <p:nvPr/>
        </p:nvCxnSpPr>
        <p:spPr>
          <a:xfrm>
            <a:off x="7856220" y="1070027"/>
            <a:ext cx="203200" cy="277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35714C6-9673-4927-A46A-600E4EDFC14C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ВД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2214A2-89DF-40E4-A7E0-A394862DE886}"/>
              </a:ext>
            </a:extLst>
          </p:cNvPr>
          <p:cNvSpPr txBox="1"/>
          <p:nvPr/>
        </p:nvSpPr>
        <p:spPr>
          <a:xfrm>
            <a:off x="6137910" y="108112"/>
            <a:ext cx="5598160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Отдельный момент: картинки стоит переводить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на язык доклада. Часто это легко сделать наложением окон с текстом поверх оригинальной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19607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7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22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8226" cy="1325563"/>
          </a:xfrm>
        </p:spPr>
        <p:txBody>
          <a:bodyPr>
            <a:normAutofit/>
          </a:bodyPr>
          <a:lstStyle/>
          <a:p>
            <a:r>
              <a:rPr lang="ru-RU" dirty="0"/>
              <a:t>Названия слайдов. Добавочный текст для демонстрации проблем переноса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061700" cy="3908426"/>
          </a:xfrm>
        </p:spPr>
        <p:txBody>
          <a:bodyPr>
            <a:normAutofit/>
          </a:bodyPr>
          <a:lstStyle/>
          <a:p>
            <a:r>
              <a:rPr lang="ru-RU" sz="2400" dirty="0"/>
              <a:t>Каждому слайду принято давать название. Оно должно задавать тему слайда или описывать его содержимое. </a:t>
            </a:r>
            <a:br>
              <a:rPr lang="ru-RU" sz="2400" dirty="0"/>
            </a:br>
            <a:r>
              <a:rPr lang="ru-RU" sz="2400" dirty="0"/>
              <a:t>Названия на разных слайдах могут повторяться.</a:t>
            </a:r>
          </a:p>
          <a:p>
            <a:r>
              <a:rPr lang="ru-RU" sz="2400" b="1" dirty="0"/>
              <a:t>Точка в конце названий не ставится.</a:t>
            </a:r>
            <a:r>
              <a:rPr lang="ru-RU" sz="2400" dirty="0"/>
              <a:t> Такое допустимо только в случае, если оно состоит из нескольких предложений, но в этом случае встаёт вопрос зачем оно такое длинное.</a:t>
            </a:r>
            <a:endParaRPr lang="ru-RU" sz="2400" b="1" dirty="0"/>
          </a:p>
          <a:p>
            <a:pPr marL="0" indent="0">
              <a:buNone/>
            </a:pPr>
            <a:r>
              <a:rPr lang="ru-RU" sz="2400" dirty="0"/>
              <a:t>Здесь особенно часто встречаются проблемы с распределением текста </a:t>
            </a:r>
            <a:br>
              <a:rPr lang="ru-RU" sz="2400" dirty="0"/>
            </a:br>
            <a:r>
              <a:rPr lang="ru-RU" sz="2400" dirty="0"/>
              <a:t>по строкам (см. «Текст на слайдах        »). Так, в названии этого слайда стоило перенести «для» на вторую строку: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5213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Названия слайдов. Добавочный текст </a:t>
            </a:r>
            <a:br>
              <a:rPr lang="ru-RU" dirty="0"/>
            </a:br>
            <a:r>
              <a:rPr lang="ru-RU" dirty="0"/>
              <a:t>для демонстрации проблем переноса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05506" y="4391977"/>
            <a:ext cx="594360" cy="438912"/>
            <a:chOff x="4158601" y="6024976"/>
            <a:chExt cx="594360" cy="438912"/>
          </a:xfrm>
        </p:grpSpPr>
        <p:sp>
          <p:nvSpPr>
            <p:cNvPr id="12" name="Овал 11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2" action="ppaction://hlinksldjump"/>
                </a:rPr>
                <a:t>13</a:t>
              </a:r>
              <a:endParaRPr lang="ru-RU" dirty="0"/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A360AB1-A2F1-4533-9E57-269882915D1D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193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23</a:t>
            </a:fld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825624"/>
            <a:ext cx="6248402" cy="2538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Существуют два основных варианта десятичного разделителя: точка и запятая.</a:t>
            </a:r>
          </a:p>
          <a:p>
            <a:pPr marL="0" indent="0">
              <a:buNone/>
            </a:pPr>
            <a:r>
              <a:rPr lang="ru-RU" sz="2400" b="1" dirty="0"/>
              <a:t>В России не существует требования во всех сферах использовать определённый разделитель. </a:t>
            </a:r>
            <a:r>
              <a:rPr lang="ru-RU" sz="2400" dirty="0"/>
              <a:t>Часть ГОСТов для определённых сфер допускает оба варианта, часть требует только запятую. </a:t>
            </a:r>
            <a:r>
              <a:rPr lang="en-US" sz="2400" dirty="0"/>
              <a:t>[</a:t>
            </a:r>
            <a:r>
              <a:rPr lang="ru-RU" sz="2400" dirty="0">
                <a:hlinkClick r:id="rId2"/>
              </a:rPr>
              <a:t>Ссылка на Википедию</a:t>
            </a:r>
            <a:r>
              <a:rPr lang="en-US" sz="2400" dirty="0"/>
              <a:t>]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https://upload.wikimedia.org/wikipedia/commons/thumb/a/a8/DecimalSeparator.svg/1920px-DecimalSeparato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48" y="1031443"/>
            <a:ext cx="5550907" cy="28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872151" y="3715172"/>
            <a:ext cx="5327904" cy="646331"/>
            <a:chOff x="6341799" y="3452248"/>
            <a:chExt cx="5327904" cy="64633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341799" y="3452248"/>
              <a:ext cx="53279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202122"/>
                  </a:solidFill>
                  <a:latin typeface="Arial" panose="020B0604020202020204" pitchFamily="34" charset="0"/>
                </a:rPr>
                <a:t>Десятичные разделители в разных странах:</a:t>
              </a:r>
              <a:r>
                <a:rPr lang="ru-RU" dirty="0"/>
                <a:t/>
              </a:r>
              <a:br>
                <a:rPr lang="ru-RU" dirty="0"/>
              </a:br>
              <a:r>
                <a:rPr lang="ru-RU" dirty="0">
                  <a:solidFill>
                    <a:srgbClr val="202122"/>
                  </a:solidFill>
                  <a:latin typeface="Arial" panose="020B0604020202020204" pitchFamily="34" charset="0"/>
                </a:rPr>
                <a:t>    точка,     запятая,     мумаййиз,     неизвестно.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19088" y="3829322"/>
              <a:ext cx="192024" cy="192024"/>
            </a:xfrm>
            <a:prstGeom prst="rect">
              <a:avLst/>
            </a:prstGeom>
            <a:solidFill>
              <a:srgbClr val="00B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394448" y="3829322"/>
              <a:ext cx="192024" cy="192024"/>
            </a:xfrm>
            <a:prstGeom prst="rect">
              <a:avLst/>
            </a:prstGeom>
            <a:solidFill>
              <a:srgbClr val="A8E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593836" y="3829322"/>
              <a:ext cx="192024" cy="19202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030968" y="3829322"/>
              <a:ext cx="192024" cy="19202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Объект 2"/>
          <p:cNvSpPr txBox="1">
            <a:spLocks/>
          </p:cNvSpPr>
          <p:nvPr/>
        </p:nvSpPr>
        <p:spPr>
          <a:xfrm>
            <a:off x="838198" y="4363755"/>
            <a:ext cx="10888227" cy="261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Рекомендуется везде использовать точку в качестве десятичного разделителя.</a:t>
            </a:r>
          </a:p>
          <a:p>
            <a:pPr marL="0" indent="0">
              <a:buNone/>
            </a:pPr>
            <a:r>
              <a:rPr lang="ru-RU" sz="2400" dirty="0"/>
              <a:t>Для этого можно привести два аргумента:</a:t>
            </a:r>
          </a:p>
          <a:p>
            <a:pPr marL="0" indent="0">
              <a:buNone/>
            </a:pPr>
            <a:r>
              <a:rPr lang="ru-RU" sz="2400" dirty="0"/>
              <a:t>1) Нормы. В русскоязычных математических и естественнонаучных публикациях используют как точку, так и запятую. В зарубежных – в основном точку. </a:t>
            </a:r>
          </a:p>
          <a:p>
            <a:pPr marL="0" indent="0">
              <a:buNone/>
            </a:pPr>
            <a:r>
              <a:rPr lang="ru-RU" sz="2400" dirty="0"/>
              <a:t>2) В перечислениях нагляднее точка. Сравните запись последовательности </a:t>
            </a:r>
            <a:br>
              <a:rPr lang="ru-RU" sz="2400" dirty="0"/>
            </a:br>
            <a:r>
              <a:rPr lang="ru-RU" sz="2400" dirty="0"/>
              <a:t>1/4, 1, 3/2 для двух разных разделителей: 0,25, 1, 1,5 против 0.25, 1, 1.5.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8226" cy="1325563"/>
          </a:xfrm>
        </p:spPr>
        <p:txBody>
          <a:bodyPr>
            <a:normAutofit/>
          </a:bodyPr>
          <a:lstStyle/>
          <a:p>
            <a:r>
              <a:rPr lang="ru-RU" dirty="0"/>
              <a:t>Числа – 1. </a:t>
            </a:r>
            <a:br>
              <a:rPr lang="ru-RU" dirty="0"/>
            </a:br>
            <a:r>
              <a:rPr lang="ru-RU" dirty="0"/>
              <a:t>Десятичный разделитель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26EFB1-5DEF-4148-B877-45C150B8570E}"/>
              </a:ext>
            </a:extLst>
          </p:cNvPr>
          <p:cNvSpPr/>
          <p:nvPr/>
        </p:nvSpPr>
        <p:spPr>
          <a:xfrm>
            <a:off x="1718056" y="4877886"/>
            <a:ext cx="9430004" cy="1200329"/>
          </a:xfrm>
          <a:prstGeom prst="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062163" indent="-2062163"/>
            <a:r>
              <a:rPr lang="ru-RU" sz="2400" dirty="0">
                <a:solidFill>
                  <a:schemeClr val="accent2"/>
                </a:solidFill>
              </a:rPr>
              <a:t>Обратите внимание. При открытии рисунков в ориджине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endParaRPr lang="ru-RU" sz="2400" dirty="0">
              <a:solidFill>
                <a:schemeClr val="accent2"/>
              </a:solidFill>
            </a:endParaRPr>
          </a:p>
          <a:p>
            <a:pPr marL="2062163" indent="-2062163"/>
            <a:r>
              <a:rPr lang="ru-RU" sz="2400" dirty="0">
                <a:solidFill>
                  <a:schemeClr val="accent2"/>
                </a:solidFill>
              </a:rPr>
              <a:t>разделитель на них будет автоматически подстраиваться под систему.</a:t>
            </a:r>
          </a:p>
          <a:p>
            <a:pPr marL="2062163" indent="-2062163"/>
            <a:r>
              <a:rPr lang="ru-RU" sz="2400" dirty="0">
                <a:solidFill>
                  <a:schemeClr val="accent2"/>
                </a:solidFill>
              </a:rPr>
              <a:t>Это может привести к различию разделителей на разных рисунках.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6E0648F-54A9-42A5-91A6-8AA79B28719A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4" action="ppaction://hlinksldjump"/>
              </a:rPr>
              <a:t>ВД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00144" y="0"/>
            <a:ext cx="7991856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Можно настраивать стандарт разделителя в отдельных программах, но проще его выбрать стандартом для операционной системы – все остальные программы будут автоматически выбирать его, если не указано другого.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Как это сделать легко найти в интернете.</a:t>
            </a:r>
          </a:p>
        </p:txBody>
      </p:sp>
    </p:spTree>
    <p:extLst>
      <p:ext uri="{BB962C8B-B14F-4D97-AF65-F5344CB8AC3E}">
        <p14:creationId xmlns:p14="http://schemas.microsoft.com/office/powerpoint/2010/main" val="34879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24</a:t>
            </a:fld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462446"/>
                <a:ext cx="10515602" cy="3070114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/>
                  <a:t>Контролируйте число значащих цифр. Чаще всего третья и далее уже </a:t>
                </a:r>
                <a:br>
                  <a:rPr lang="ru-RU" sz="2400" dirty="0"/>
                </a:br>
                <a:r>
                  <a:rPr lang="ru-RU" sz="2400" dirty="0"/>
                  <a:t>не релевантны и покрываются ошибкой измерения – их писать не надо.</a:t>
                </a:r>
              </a:p>
              <a:p>
                <a:pPr marL="0" indent="0" algn="ctr">
                  <a:buNone/>
                </a:pPr>
                <a:r>
                  <a:rPr lang="ru-RU" sz="2400" dirty="0"/>
                  <a:t>123.45±34.24 стоит заменять на 123±34 или даже 120±35</a:t>
                </a:r>
              </a:p>
              <a:p>
                <a:r>
                  <a:rPr lang="ru-RU" sz="2400" dirty="0"/>
                  <a:t>При перечислении одинаковых величин их размерность стоит писать единственный раз после последнего значения.</a:t>
                </a:r>
              </a:p>
              <a:p>
                <a:r>
                  <a:rPr lang="ru-RU" sz="2400" dirty="0"/>
                  <a:t>В «уравнениях» используется другой шрифт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𝐶𝑎𝑚𝑏𝑟𝑖𝑎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𝑀𝑎𝑡h</m:t>
                    </m:r>
                  </m:oMath>
                </a14:m>
                <a:r>
                  <a:rPr lang="en-US" sz="2400" dirty="0"/>
                  <a:t>. </a:t>
                </a:r>
                <a:r>
                  <a:rPr lang="ru-RU" sz="2400" dirty="0"/>
                  <a:t>Не смешивайте числа/знаки в нём с «обычным» текстом: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ru-RU" sz="2400" dirty="0"/>
                  <a:t>, 1,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sz="2400" dirty="0"/>
                  <a:t>,</a:t>
                </a:r>
                <a:r>
                  <a:rPr lang="ru-RU" sz="2400" dirty="0"/>
                  <a:t> 3/2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462446"/>
                <a:ext cx="10515602" cy="3070114"/>
              </a:xfrm>
              <a:blipFill>
                <a:blip r:embed="rId2"/>
                <a:stretch>
                  <a:fillRect l="-753" t="-2778" r="-1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8226" cy="1325563"/>
          </a:xfrm>
        </p:spPr>
        <p:txBody>
          <a:bodyPr>
            <a:normAutofit/>
          </a:bodyPr>
          <a:lstStyle/>
          <a:p>
            <a:r>
              <a:rPr lang="ru-RU" dirty="0"/>
              <a:t>Числа – 2. Разное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8" y="4103721"/>
            <a:ext cx="110032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Плохая запись:</a:t>
            </a:r>
          </a:p>
          <a:p>
            <a:pPr>
              <a:spcAft>
                <a:spcPts val="1800"/>
              </a:spcAft>
            </a:pPr>
            <a:r>
              <a:rPr lang="ru-RU" sz="2400" dirty="0"/>
              <a:t>Температура кожи пациента в трёх указанных точках в среднем </a:t>
            </a:r>
            <a:br>
              <a:rPr lang="ru-RU" sz="2400" dirty="0"/>
            </a:br>
            <a:r>
              <a:rPr lang="ru-RU" sz="2400" dirty="0"/>
              <a:t>оказалась равной 34,76</a:t>
            </a:r>
            <a:r>
              <a:rPr lang="en-US" sz="2400" baseline="30000" dirty="0"/>
              <a:t>o</a:t>
            </a:r>
            <a:r>
              <a:rPr lang="en-US" sz="2400" dirty="0"/>
              <a:t>C, </a:t>
            </a:r>
            <a:r>
              <a:rPr lang="ru-RU" sz="2400" dirty="0"/>
              <a:t>31,24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  <a:r>
              <a:rPr lang="ru-RU" sz="2400" dirty="0"/>
              <a:t> и 42,57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  <a:r>
              <a:rPr lang="ru-RU" sz="2400" dirty="0"/>
              <a:t>, соответственно.</a:t>
            </a:r>
          </a:p>
          <a:p>
            <a:r>
              <a:rPr lang="ru-RU" sz="2400" b="1" dirty="0"/>
              <a:t>Как стоило писать:</a:t>
            </a:r>
          </a:p>
          <a:p>
            <a:r>
              <a:rPr lang="ru-RU" sz="2400" dirty="0"/>
              <a:t>оказалась равной 34.8</a:t>
            </a:r>
            <a:r>
              <a:rPr lang="en-US" sz="2400" dirty="0"/>
              <a:t>, </a:t>
            </a:r>
            <a:r>
              <a:rPr lang="ru-RU" sz="2400" dirty="0"/>
              <a:t>31.2 и 42.6 </a:t>
            </a:r>
            <a:r>
              <a:rPr lang="en-US" sz="2400" dirty="0"/>
              <a:t>°C</a:t>
            </a:r>
            <a:r>
              <a:rPr lang="ru-RU" sz="2400" dirty="0"/>
              <a:t>, соответственно.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E68C9BE-B754-42D0-84EE-A6FF7E040B18}"/>
              </a:ext>
            </a:extLst>
          </p:cNvPr>
          <p:cNvCxnSpPr>
            <a:cxnSpLocks/>
          </p:cNvCxnSpPr>
          <p:nvPr/>
        </p:nvCxnSpPr>
        <p:spPr>
          <a:xfrm flipH="1" flipV="1">
            <a:off x="5443426" y="6179176"/>
            <a:ext cx="96604" cy="1396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A7C789-32B0-40F7-95DD-A7A62408BC9D}"/>
              </a:ext>
            </a:extLst>
          </p:cNvPr>
          <p:cNvSpPr txBox="1"/>
          <p:nvPr/>
        </p:nvSpPr>
        <p:spPr>
          <a:xfrm>
            <a:off x="4040246" y="6232037"/>
            <a:ext cx="573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Да, единицей измерения является градус Цельсия,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а между величиной и её размерностью ставится пробел.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A7C789-32B0-40F7-95DD-A7A62408BC9D}"/>
              </a:ext>
            </a:extLst>
          </p:cNvPr>
          <p:cNvSpPr txBox="1"/>
          <p:nvPr/>
        </p:nvSpPr>
        <p:spPr>
          <a:xfrm>
            <a:off x="6208774" y="5263486"/>
            <a:ext cx="582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Для градусов существует специальный знак,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не заменяйте его нулём/буквой «о» в верхнем регистре.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E68C9BE-B754-42D0-84EE-A6FF7E040B18}"/>
              </a:ext>
            </a:extLst>
          </p:cNvPr>
          <p:cNvCxnSpPr>
            <a:cxnSpLocks/>
          </p:cNvCxnSpPr>
          <p:nvPr/>
        </p:nvCxnSpPr>
        <p:spPr>
          <a:xfrm flipV="1">
            <a:off x="6408928" y="5141810"/>
            <a:ext cx="0" cy="207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A7C789-32B0-40F7-95DD-A7A62408BC9D}"/>
              </a:ext>
            </a:extLst>
          </p:cNvPr>
          <p:cNvSpPr txBox="1"/>
          <p:nvPr/>
        </p:nvSpPr>
        <p:spPr>
          <a:xfrm>
            <a:off x="134960" y="5252328"/>
            <a:ext cx="588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 данном случае четвёртая значащая цифра явно лишняя.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E68C9BE-B754-42D0-84EE-A6FF7E040B18}"/>
              </a:ext>
            </a:extLst>
          </p:cNvPr>
          <p:cNvCxnSpPr>
            <a:cxnSpLocks/>
          </p:cNvCxnSpPr>
          <p:nvPr/>
        </p:nvCxnSpPr>
        <p:spPr>
          <a:xfrm flipV="1">
            <a:off x="3791169" y="5208248"/>
            <a:ext cx="85344" cy="152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371916" y="6151584"/>
            <a:ext cx="888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3E41FD3-DC21-4DBC-95EB-5BE206F31E40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9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8960" cy="4703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Несмотря на то, что данная презентация посвящена проблемам оформления презентаций, стоит привлечь ваше внимание и к речи. </a:t>
            </a:r>
          </a:p>
          <a:p>
            <a:pPr marL="0" indent="0">
              <a:buNone/>
            </a:pPr>
            <a:r>
              <a:rPr lang="ru-RU" sz="2400" dirty="0"/>
              <a:t>По сути, для неё верен тот же тезис, что и для больших кусков текста на слайдах: </a:t>
            </a:r>
            <a:r>
              <a:rPr lang="ru-RU" sz="2400" b="1" dirty="0"/>
              <a:t>стена текста без выделений вызывает тоску. </a:t>
            </a:r>
            <a:r>
              <a:rPr lang="ru-RU" sz="2400" dirty="0"/>
              <a:t>На равномерной речи без пауз, спусков, подъёмов, изменений ритма – то есть на речи без акцентов – очень сложно сосредоточиться.</a:t>
            </a:r>
          </a:p>
          <a:p>
            <a:r>
              <a:rPr lang="ru-RU" sz="2400" dirty="0"/>
              <a:t>Речь управляет вниманием – используйте её приёмы для формирования потока повествования, выставления акцентов, разделения мыслей, подведения выводов и тп. </a:t>
            </a:r>
          </a:p>
          <a:p>
            <a:r>
              <a:rPr lang="ru-RU" sz="2400" dirty="0"/>
              <a:t>Если вы выучили текст доклада или собираетесь читать его с листа, продумайте и протренируйте заранее выразительность речи – с первого прочтения обеспечить речи желаемую глубину вряд ли удастся.</a:t>
            </a:r>
          </a:p>
          <a:p>
            <a:r>
              <a:rPr lang="ru-RU" sz="2400" dirty="0"/>
              <a:t>Увеличение скорости речи не должно ограничивать её выразительность.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25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D5C4878-06CF-43AB-BFEA-170F95CABB3B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6614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Разное –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743875" cy="4351338"/>
          </a:xfrm>
        </p:spPr>
        <p:txBody>
          <a:bodyPr>
            <a:noAutofit/>
          </a:bodyPr>
          <a:lstStyle/>
          <a:p>
            <a:r>
              <a:rPr lang="ru-RU" sz="2400" dirty="0"/>
              <a:t>В утверждении </a:t>
            </a:r>
            <a:r>
              <a:rPr lang="ru-RU" sz="2400" b="1" dirty="0"/>
              <a:t>«Стена текста без выделений вызывает тоску» </a:t>
            </a:r>
            <a:r>
              <a:rPr lang="ru-RU" sz="2400" dirty="0"/>
              <a:t>речь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dirty="0"/>
              <a:t>именно про </a:t>
            </a:r>
            <a:r>
              <a:rPr lang="ru-RU" sz="2400" i="1" dirty="0"/>
              <a:t>стену </a:t>
            </a:r>
            <a:r>
              <a:rPr lang="ru-RU" sz="2400" dirty="0"/>
              <a:t>текста.</a:t>
            </a:r>
            <a:r>
              <a:rPr lang="ru-RU" sz="2400" b="1" dirty="0"/>
              <a:t> </a:t>
            </a:r>
            <a:r>
              <a:rPr lang="ru-RU" sz="2400" dirty="0"/>
              <a:t>Если вы следуете рекомендациям данных правил, то в вашей презентации стены текста будут только в регламентированных нормами местах, и важные части на них будут выделены. Однако даже </a:t>
            </a:r>
            <a:br>
              <a:rPr lang="ru-RU" sz="2400" dirty="0"/>
            </a:br>
            <a:r>
              <a:rPr lang="ru-RU" sz="2400" dirty="0"/>
              <a:t>в этом случае не переусердствуйте с выделениями </a:t>
            </a:r>
            <a:r>
              <a:rPr lang="en-US" sz="2400" dirty="0"/>
              <a:t>– </a:t>
            </a:r>
            <a:r>
              <a:rPr lang="ru-RU" sz="2400" b="1" dirty="0"/>
              <a:t>жирный</a:t>
            </a:r>
            <a:r>
              <a:rPr lang="ru-RU" sz="2400" dirty="0"/>
              <a:t>, </a:t>
            </a:r>
            <a:r>
              <a:rPr lang="ru-RU" sz="2400" u="sng" dirty="0"/>
              <a:t>подчёркнутый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FF0000"/>
                </a:solidFill>
              </a:rPr>
              <a:t>цветной</a:t>
            </a:r>
            <a:r>
              <a:rPr lang="ru-RU" sz="2400" dirty="0"/>
              <a:t>, </a:t>
            </a:r>
            <a:r>
              <a:rPr lang="ru-RU" sz="2400" i="1" dirty="0"/>
              <a:t>курсив</a:t>
            </a:r>
            <a:r>
              <a:rPr lang="ru-RU" sz="2400" dirty="0"/>
              <a:t> – все они (мб кроме курсива) являются самодостаточными средствами выделения. Не стоит объединять их </a:t>
            </a:r>
            <a:r>
              <a:rPr lang="ru-RU" sz="2400" b="1" i="1" u="sng" dirty="0">
                <a:solidFill>
                  <a:srgbClr val="FF0000"/>
                </a:solidFill>
              </a:rPr>
              <a:t>все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и</a:t>
            </a:r>
            <a:r>
              <a:rPr lang="ru-RU" sz="2400" dirty="0"/>
              <a:t> </a:t>
            </a:r>
            <a:r>
              <a:rPr lang="ru-RU" sz="2400" b="1" i="1" dirty="0"/>
              <a:t>даже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любые</a:t>
            </a:r>
            <a:r>
              <a:rPr lang="ru-RU" sz="2400" dirty="0"/>
              <a:t> </a:t>
            </a:r>
            <a:r>
              <a:rPr lang="ru-RU" sz="2400" b="1" u="sng" dirty="0"/>
              <a:t>два</a:t>
            </a:r>
            <a:r>
              <a:rPr lang="ru-RU" sz="2400" dirty="0"/>
              <a:t> </a:t>
            </a:r>
            <a:r>
              <a:rPr lang="ru-RU" sz="2400" u="sng" dirty="0">
                <a:solidFill>
                  <a:srgbClr val="FF0000"/>
                </a:solidFill>
              </a:rPr>
              <a:t>из</a:t>
            </a:r>
            <a:r>
              <a:rPr lang="ru-RU" sz="2400" dirty="0"/>
              <a:t> </a:t>
            </a:r>
            <a:r>
              <a:rPr lang="ru-RU" sz="2400" i="1" u="sng" dirty="0"/>
              <a:t>них</a:t>
            </a:r>
            <a:r>
              <a:rPr lang="ru-RU" sz="2400" dirty="0"/>
              <a:t>.</a:t>
            </a:r>
          </a:p>
          <a:p>
            <a:r>
              <a:rPr lang="ru-RU" sz="2400" dirty="0"/>
              <a:t>В доклад можно добавить красок – в фоновые элементы стиля и/или </a:t>
            </a:r>
            <a:br>
              <a:rPr lang="ru-RU" sz="2400" dirty="0"/>
            </a:br>
            <a:r>
              <a:rPr lang="ru-RU" sz="2400" dirty="0"/>
              <a:t>как способ выделения. С ними тоже не переусердствуйте. Помимо чёрного и белого старайтесь использовать ещё не более 2х, причём контрастирующих, цветов. Условный красный уже хорошо контрастирует с белым.</a:t>
            </a:r>
          </a:p>
          <a:p>
            <a:r>
              <a:rPr lang="ru-RU" sz="2400" dirty="0"/>
              <a:t>В строгих отчётных докладах «цветастость» фона не приветствуется, </a:t>
            </a:r>
            <a:br>
              <a:rPr lang="ru-RU" sz="2400" dirty="0"/>
            </a:br>
            <a:r>
              <a:rPr lang="ru-RU" sz="2400" dirty="0"/>
              <a:t>максимум как способ локального выделения. То же самое с анимациями.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26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4A5A590-DFAA-450A-8B48-AB060EF76D1C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0022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Разное –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609053" cy="5032376"/>
          </a:xfrm>
        </p:spPr>
        <p:txBody>
          <a:bodyPr>
            <a:normAutofit/>
          </a:bodyPr>
          <a:lstStyle/>
          <a:p>
            <a:r>
              <a:rPr lang="ru-RU" sz="2400" dirty="0"/>
              <a:t>Понимание слушателем – наша цель, а значит </a:t>
            </a:r>
            <a:r>
              <a:rPr lang="ru-RU" sz="2400" b="1" dirty="0"/>
              <a:t>вся презентация должна быть на языке доклада</a:t>
            </a:r>
            <a:r>
              <a:rPr lang="ru-RU" sz="2400" dirty="0"/>
              <a:t>. Это касается и терминов, и условных обозначений, </a:t>
            </a:r>
            <a:br>
              <a:rPr lang="ru-RU" sz="2400" dirty="0"/>
            </a:br>
            <a:r>
              <a:rPr lang="ru-RU" sz="2400" dirty="0"/>
              <a:t>и элементов картинок. Обратите внимание и на единицы измерений – </a:t>
            </a:r>
            <a:br>
              <a:rPr lang="ru-RU" sz="2400" dirty="0"/>
            </a:br>
            <a:r>
              <a:rPr lang="ru-RU" sz="2400" dirty="0"/>
              <a:t>их часто забывают перевести. Да, если вы уважаете слушателей, то и надписи </a:t>
            </a:r>
            <a:br>
              <a:rPr lang="ru-RU" sz="2400" dirty="0"/>
            </a:br>
            <a:r>
              <a:rPr lang="ru-RU" sz="2400" dirty="0"/>
              <a:t>на рисунках нужно переводить методами условного фотошопа. </a:t>
            </a:r>
          </a:p>
          <a:p>
            <a:r>
              <a:rPr lang="ru-RU" sz="2400" dirty="0"/>
              <a:t>Проверяйте презентацию на компьютере, с которого она будет показываться. В разных версиях </a:t>
            </a:r>
            <a:r>
              <a:rPr lang="en-US" sz="2400" dirty="0"/>
              <a:t>PowerPoint </a:t>
            </a:r>
            <a:r>
              <a:rPr lang="ru-RU" sz="2400" dirty="0"/>
              <a:t>форматирование может отображаться </a:t>
            </a:r>
            <a:br>
              <a:rPr lang="ru-RU" sz="2400" dirty="0"/>
            </a:br>
            <a:r>
              <a:rPr lang="ru-RU" sz="2400" dirty="0"/>
              <a:t>по-разному, и </a:t>
            </a:r>
            <a:r>
              <a:rPr lang="ru-RU" sz="2400" b="1" dirty="0"/>
              <a:t>на чужом компьютере многие элементы могут поплыть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В случае неизвестности сохраняйте слайды в формате </a:t>
            </a:r>
            <a:r>
              <a:rPr lang="en-US" sz="2400" dirty="0"/>
              <a:t>pdf – </a:t>
            </a:r>
            <a:r>
              <a:rPr lang="ru-RU" sz="2400" dirty="0"/>
              <a:t>он везде будет открываться одинаково.</a:t>
            </a:r>
          </a:p>
          <a:p>
            <a:r>
              <a:rPr lang="ru-RU" sz="2400" dirty="0"/>
              <a:t>Проверяйте презентацию заранее и на аппаратуре. Может статься, что из-за плохого проектора/маленького экрана нужно будет увеличивать толщину всех линий – и на рисунках, и в тексте (делая его полужирным).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27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7822D24-6819-4613-8647-158A4A309C3F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074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Разное –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609053" cy="5032376"/>
          </a:xfrm>
        </p:spPr>
        <p:txBody>
          <a:bodyPr>
            <a:normAutofit/>
          </a:bodyPr>
          <a:lstStyle/>
          <a:p>
            <a:r>
              <a:rPr lang="ru-RU" sz="2400" dirty="0"/>
              <a:t>Весь </a:t>
            </a:r>
            <a:r>
              <a:rPr lang="en-US" sz="2400" dirty="0"/>
              <a:t>MS Office</a:t>
            </a:r>
            <a:r>
              <a:rPr lang="ru-RU" sz="2400" dirty="0"/>
              <a:t>, включая </a:t>
            </a:r>
            <a:r>
              <a:rPr lang="en-US" sz="2400" dirty="0"/>
              <a:t>PowerPoint</a:t>
            </a:r>
            <a:r>
              <a:rPr lang="ru-RU" sz="2400" dirty="0"/>
              <a:t>,</a:t>
            </a:r>
            <a:r>
              <a:rPr lang="en-US" sz="2400" dirty="0"/>
              <a:t> </a:t>
            </a:r>
            <a:r>
              <a:rPr lang="ru-RU" sz="2400" dirty="0"/>
              <a:t>позволяет вставлять рисунки из </a:t>
            </a:r>
            <a:r>
              <a:rPr lang="en-US" sz="2400" dirty="0"/>
              <a:t>Origin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как объект </a:t>
            </a:r>
            <a:r>
              <a:rPr lang="en-US" sz="2400" dirty="0"/>
              <a:t>Graph – </a:t>
            </a:r>
            <a:r>
              <a:rPr lang="ru-RU" sz="2400" dirty="0"/>
              <a:t>то есть в редактируемом формате. Это происходит автоматически при обычном копировании объектов. Для упрощения жизни </a:t>
            </a:r>
            <a:r>
              <a:rPr lang="ru-RU" sz="2400" b="1" dirty="0"/>
              <a:t>не копируйте и не вставляйте их «как рисунки»</a:t>
            </a:r>
            <a:r>
              <a:rPr lang="ru-RU" sz="2400" dirty="0"/>
              <a:t>. При использовании рисунков из других материалов вашей группы ищите редактируемые оригиналы картинок у себя/коллег и адаптируйте их под свою презентацию. </a:t>
            </a:r>
          </a:p>
          <a:p>
            <a:r>
              <a:rPr lang="ru-RU" sz="2400" dirty="0"/>
              <a:t>В то же время некоторые картинки</a:t>
            </a:r>
            <a:r>
              <a:rPr lang="en-US" sz="2400" dirty="0"/>
              <a:t>,</a:t>
            </a:r>
            <a:r>
              <a:rPr lang="ru-RU" sz="2400" dirty="0"/>
              <a:t> тянущие за собой исходники, весят неоправданно много и в процессе показа слайдов долго подгружаются. </a:t>
            </a:r>
            <a:br>
              <a:rPr lang="ru-RU" sz="2400" dirty="0"/>
            </a:br>
            <a:r>
              <a:rPr lang="ru-RU" sz="2400" dirty="0"/>
              <a:t>В таких случаях в презентацию стоит вставлять их не как «</a:t>
            </a:r>
            <a:r>
              <a:rPr lang="en-US" sz="2400" dirty="0"/>
              <a:t>embedded objects</a:t>
            </a:r>
            <a:r>
              <a:rPr lang="ru-RU" sz="2400" dirty="0"/>
              <a:t>», </a:t>
            </a:r>
            <a:br>
              <a:rPr lang="ru-RU" sz="2400" dirty="0"/>
            </a:br>
            <a:r>
              <a:rPr lang="ru-RU" sz="2400" dirty="0"/>
              <a:t>а как (заранее отформатированные) векторные/растровые рисунки.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28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D794061-303A-4D6E-8D1A-D2CE32E98917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8370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Разное –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609053" cy="5032376"/>
          </a:xfrm>
        </p:spPr>
        <p:txBody>
          <a:bodyPr>
            <a:normAutofit/>
          </a:bodyPr>
          <a:lstStyle/>
          <a:p>
            <a:r>
              <a:rPr lang="ru-RU" sz="2400" dirty="0"/>
              <a:t>Проговаривать полностью текст, написанный на презентации, – </a:t>
            </a:r>
            <a:r>
              <a:rPr lang="ru-RU" sz="2400" b="1" dirty="0"/>
              <a:t>моветон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(Как и писать слова, которые людям с большой вероятностью не понятны.) </a:t>
            </a:r>
          </a:p>
          <a:p>
            <a:r>
              <a:rPr lang="ru-RU" sz="2400" dirty="0"/>
              <a:t>К слайдам можно относиться как к рекламным плакатам: минимум текста, ясность и выразительность образов, большая скорость восприятия.</a:t>
            </a:r>
          </a:p>
          <a:p>
            <a:r>
              <a:rPr lang="ru-RU" sz="2400" dirty="0"/>
              <a:t>На многих мероприятиях (в первую очередь на конференциях) </a:t>
            </a:r>
            <a:r>
              <a:rPr lang="ru-RU" sz="2400" b="1" dirty="0"/>
              <a:t>вы представляете не (с)только свою личную работу, но и работу всей группы</a:t>
            </a:r>
            <a:r>
              <a:rPr lang="ru-RU" sz="2400" dirty="0"/>
              <a:t>. Поэтому часто в самом начале или в самом конце презентаций свою группу стоит представить: привести название, символику, общее фото группы / список её членов с отдельными фотографиями / символику</a:t>
            </a:r>
            <a:r>
              <a:rPr lang="en-US" sz="2400" dirty="0"/>
              <a:t> </a:t>
            </a:r>
            <a:r>
              <a:rPr lang="ru-RU" sz="2400" dirty="0"/>
              <a:t>организаций  /  ФИО или фотографии релевантных коллег (членов коллаборации).</a:t>
            </a:r>
          </a:p>
          <a:p>
            <a:r>
              <a:rPr lang="ru-RU" sz="2400" dirty="0"/>
              <a:t>Шаблоны сладов в </a:t>
            </a:r>
            <a:r>
              <a:rPr lang="en-US" sz="2400" dirty="0"/>
              <a:t>PowerPoint </a:t>
            </a:r>
            <a:r>
              <a:rPr lang="ru-RU" sz="2400" dirty="0"/>
              <a:t>редактируются во вкладке «Вид -</a:t>
            </a:r>
            <a:r>
              <a:rPr lang="en-US" sz="2400" dirty="0"/>
              <a:t>&gt; </a:t>
            </a:r>
            <a:r>
              <a:rPr lang="ru-RU" sz="2400" dirty="0"/>
              <a:t>Образец слайдов». Именно там удобно во всей презентации поднять, например,  название слайдов или увеличить шрифт номеров страниц.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29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3A77266-5D3F-450E-B8BB-B59DDF436337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Правило 0. Нет никаких правил. Однако…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Презентация (в смысле представления, доклада) – это искусство, </a:t>
            </a:r>
            <a:br>
              <a:rPr lang="ru-RU" sz="2400" dirty="0"/>
            </a:br>
            <a:r>
              <a:rPr lang="ru-RU" sz="2400" dirty="0"/>
              <a:t>а в искусстве нет никаких правил. Это означает, что всё изложенное </a:t>
            </a:r>
            <a:br>
              <a:rPr lang="ru-RU" sz="2400" dirty="0"/>
            </a:br>
            <a:r>
              <a:rPr lang="ru-RU" sz="2400" dirty="0"/>
              <a:t>в этих правилах является только рекомендацией. </a:t>
            </a:r>
            <a:br>
              <a:rPr lang="ru-RU" sz="2400" dirty="0"/>
            </a:br>
            <a:r>
              <a:rPr lang="ru-RU" sz="2400" dirty="0"/>
              <a:t>Однако хорошие приёмы со временем становятся нормой, и у слушателей научных докладов формируются </a:t>
            </a:r>
            <a:r>
              <a:rPr lang="ru-RU" sz="2400" i="1" dirty="0"/>
              <a:t>ожидания</a:t>
            </a:r>
            <a:r>
              <a:rPr lang="ru-RU" sz="2400" dirty="0"/>
              <a:t>. Если вы хотите создать у них хорошее впечатление, то нарушать эти ожидания (отступать от предложенных ниже правил) стоит только с чётким понимаем зачем.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В данной презентации (в смысле файла) представлены правила, нормы и рекомендации по оформлению научных презентаций, в первую очередь конкретного типа – </a:t>
            </a:r>
            <a:r>
              <a:rPr lang="ru-RU" sz="2400" b="1" dirty="0"/>
              <a:t>докладов о проделанной работе</a:t>
            </a:r>
            <a:r>
              <a:rPr lang="ru-RU" sz="2400" dirty="0"/>
              <a:t>. Однако большинство рекомендаций по оформлению переносятся и на другие виды докладов: </a:t>
            </a:r>
            <a:br>
              <a:rPr lang="ru-RU" sz="2400" dirty="0"/>
            </a:br>
            <a:r>
              <a:rPr lang="ru-RU" sz="2400" dirty="0"/>
              <a:t>цели большинства научных докладов в общей формулировке одинаковы.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>
                <a:hlinkClick r:id="" action="ppaction://hlinkshowjump?jump=firstslide"/>
              </a:rPr>
              <a:pPr/>
              <a:t>3</a:t>
            </a:fld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1266495-D4A1-4726-88F9-69CC675F6C15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915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Чек-лист для проверки своей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378482"/>
            <a:ext cx="11049001" cy="5403312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b="1" dirty="0"/>
              <a:t>Номера слайдов </a:t>
            </a:r>
            <a:r>
              <a:rPr lang="ru-RU" sz="2400" dirty="0"/>
              <a:t>присутствуют и достаточного размера, другой нумерации нет.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Каждый элемент и слово проанализированы на свою целесообразность.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Размер всех элементов, </a:t>
            </a:r>
            <a:r>
              <a:rPr lang="ru-RU" sz="2400" b="1" dirty="0"/>
              <a:t>включая подписи на рисунках</a:t>
            </a:r>
            <a:r>
              <a:rPr lang="ru-RU" sz="2400" dirty="0"/>
              <a:t>, достаточно большой (см. «Размер шрифтов        »).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Каждое слово, включая подписи на рисунках, написано на языке доклада и </a:t>
            </a:r>
            <a:r>
              <a:rPr lang="ru-RU" sz="2400" b="1" dirty="0"/>
              <a:t>проверено на очепятки </a:t>
            </a:r>
            <a:r>
              <a:rPr lang="ru-RU" sz="2400" dirty="0"/>
              <a:t>(проверили? проверьте ещё раз).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Элементы друг на друга не налезают, расстояния между ними и границами слайда большое, большие пустые места на слайдах отсутствуют.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Одинаковые элементы оформлены одинаково (в том числе на разных слайдах).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Всё, что нужно, отпараллелено и отцентрировано.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Отсутствует растянутый по ширине текст, все переносы строк налажены.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/>
              <a:t>Презентация сохранена в нужном формате, в случае сомнений – и в </a:t>
            </a:r>
            <a:r>
              <a:rPr lang="en-US" sz="2400" dirty="0"/>
              <a:t>pdf.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целевой аппаратуре проверено, что форматирование не поплыло.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30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173343" y="2608212"/>
            <a:ext cx="594360" cy="438912"/>
            <a:chOff x="4158601" y="6024976"/>
            <a:chExt cx="594360" cy="438912"/>
          </a:xfrm>
        </p:grpSpPr>
        <p:sp>
          <p:nvSpPr>
            <p:cNvPr id="7" name="Овал 6"/>
            <p:cNvSpPr/>
            <p:nvPr/>
          </p:nvSpPr>
          <p:spPr>
            <a:xfrm>
              <a:off x="4236325" y="6024976"/>
              <a:ext cx="438912" cy="4389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hlinkClick r:id="rId2" action="ppaction://hlinksldjump"/>
                </a:rPr>
                <a:t>14</a:t>
              </a:r>
              <a:endParaRPr lang="ru-RU" dirty="0"/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C203B04-7BEC-49C0-876C-9AE39FDC148A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9403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Постскриптум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752600"/>
            <a:ext cx="11087102" cy="4740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Слушание докладов на разноуровневых научных семинарах и конференциях показывает, что многие начинающие (и не очень) докладчики совершают одни и те же ошибки в оформлении своих презентаций. С опытом количество таких ошибок снижается, однако получение этого опыта часто означает страдание слушателей и отвлечение их от главного – сути докладов. Отсюда, как было написано на первом слайде, и возникла идея создания данных «правила оформления»: они созданы, чтобы исправить ошибки оформления презентаций </a:t>
            </a:r>
            <a:r>
              <a:rPr lang="ru-RU" sz="2400" u="sng" dirty="0"/>
              <a:t>до</a:t>
            </a:r>
            <a:r>
              <a:rPr lang="ru-RU" sz="2400" dirty="0"/>
              <a:t> демонстрации их слушателям.</a:t>
            </a:r>
          </a:p>
          <a:p>
            <a:pPr marL="0" indent="0">
              <a:buNone/>
            </a:pPr>
            <a:r>
              <a:rPr lang="ru-RU" sz="2400" dirty="0"/>
              <a:t>Последняя из предлагаемых здесь рекомендаций:</a:t>
            </a:r>
          </a:p>
          <a:p>
            <a:r>
              <a:rPr lang="ru-RU" sz="2400" dirty="0"/>
              <a:t>Если вы нашли данные «правила» полезными – отправьте их нуждающимся.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Версия 1.3 от апреля 2023 г. </a:t>
            </a:r>
          </a:p>
          <a:p>
            <a:pPr marL="0" indent="0">
              <a:buNone/>
            </a:pPr>
            <a:r>
              <a:rPr lang="ru-RU" sz="2400" dirty="0"/>
              <a:t>Автор – Алексей </a:t>
            </a:r>
            <a:r>
              <a:rPr lang="ru-RU" sz="2400" dirty="0" err="1"/>
              <a:t>Вервальд</a:t>
            </a:r>
            <a:r>
              <a:rPr lang="ru-RU" sz="2400" dirty="0"/>
              <a:t>, </a:t>
            </a:r>
            <a:r>
              <a:rPr lang="en-GB" sz="2400" dirty="0">
                <a:hlinkClick r:id="rId2"/>
              </a:rPr>
              <a:t>https://t.me/vervald</a:t>
            </a:r>
            <a:r>
              <a:rPr lang="ru-RU" sz="24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31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095B26-182F-4F21-9B95-E5089EC29429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255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данной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13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Оригинальная презентация – не образец. Образцами могут служить слайды ВД.</a:t>
            </a:r>
          </a:p>
          <a:p>
            <a:pPr marL="0" indent="0" algn="ctr">
              <a:buNone/>
            </a:pPr>
            <a:r>
              <a:rPr lang="ru-RU" sz="2400" dirty="0"/>
              <a:t>Ссылки на альтернативные варианты слайдов: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3532D40-BCAB-4F85-ABD1-378CAB049563}"/>
              </a:ext>
            </a:extLst>
          </p:cNvPr>
          <p:cNvSpPr/>
          <p:nvPr/>
        </p:nvSpPr>
        <p:spPr>
          <a:xfrm>
            <a:off x="3339735" y="2954199"/>
            <a:ext cx="772162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ВСИ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F865C-F6D8-4B0C-95CF-B5B520BE4BDB}"/>
              </a:ext>
            </a:extLst>
          </p:cNvPr>
          <p:cNvSpPr txBox="1"/>
          <p:nvPr/>
        </p:nvSpPr>
        <p:spPr>
          <a:xfrm>
            <a:off x="1543263" y="3418114"/>
            <a:ext cx="4365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Вариант </a:t>
            </a:r>
            <a:br>
              <a:rPr lang="ru-RU" sz="2400" dirty="0"/>
            </a:br>
            <a:r>
              <a:rPr lang="ru-RU" sz="2400" dirty="0"/>
              <a:t>для самостоятельного изучения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06DDA-E186-4481-9676-220FFDD3E778}"/>
              </a:ext>
            </a:extLst>
          </p:cNvPr>
          <p:cNvSpPr txBox="1"/>
          <p:nvPr/>
        </p:nvSpPr>
        <p:spPr>
          <a:xfrm>
            <a:off x="7364460" y="3408826"/>
            <a:ext cx="246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Вариант </a:t>
            </a:r>
          </a:p>
          <a:p>
            <a:pPr algn="ctr"/>
            <a:r>
              <a:rPr lang="ru-RU" sz="2400" dirty="0"/>
              <a:t>«с докладчиком»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4BC4C31-5A2E-4FBA-A12B-AB85228B25AD}"/>
              </a:ext>
            </a:extLst>
          </p:cNvPr>
          <p:cNvSpPr/>
          <p:nvPr/>
        </p:nvSpPr>
        <p:spPr>
          <a:xfrm>
            <a:off x="8193316" y="2977970"/>
            <a:ext cx="772162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ВД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701C82-38AE-455E-9682-682FFADBA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8" y="4832826"/>
            <a:ext cx="268224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6C36ADB-5DF3-4E7C-9853-43FE4F892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09" y="5053639"/>
            <a:ext cx="268224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4B35E8-DB20-4943-940E-EF6914DDF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20" y="4832826"/>
            <a:ext cx="268224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FDBC44A-EE14-4B81-8CB2-FF46656CF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31" y="5053639"/>
            <a:ext cx="268224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04A0965-25C5-4F58-BD37-9DC2991964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42" y="4832826"/>
            <a:ext cx="2682240" cy="150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14DE489-4C2E-488B-A8BB-8F4AD7CCEC2B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32</a:t>
            </a:fld>
            <a:endParaRPr lang="ru-RU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F20FF7-9B3C-440B-B2CC-89467B2D9C7E}"/>
              </a:ext>
            </a:extLst>
          </p:cNvPr>
          <p:cNvSpPr txBox="1"/>
          <p:nvPr/>
        </p:nvSpPr>
        <p:spPr>
          <a:xfrm>
            <a:off x="838199" y="4356610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Стили ВД:</a:t>
            </a:r>
          </a:p>
        </p:txBody>
      </p:sp>
    </p:spTree>
    <p:extLst>
      <p:ext uri="{BB962C8B-B14F-4D97-AF65-F5344CB8AC3E}">
        <p14:creationId xmlns:p14="http://schemas.microsoft.com/office/powerpoint/2010/main" val="121927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33AD5A13-6A1E-4E02-ACA5-9998E68D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7" y="1730637"/>
            <a:ext cx="4964078" cy="330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Правило 0. Нет никаких правил. Однако…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4714875" cy="4486275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Презентация – это искусство, </a:t>
            </a:r>
            <a:br>
              <a:rPr lang="ru-RU" sz="2400" dirty="0"/>
            </a:br>
            <a:r>
              <a:rPr lang="ru-RU" sz="2400" dirty="0"/>
              <a:t>а в искусстве нет никаких правил.* Все правила – рекомендация.** </a:t>
            </a:r>
            <a:br>
              <a:rPr lang="ru-RU" sz="2400" dirty="0"/>
            </a:b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>
                <a:hlinkClick r:id="" action="ppaction://hlinkshowjump?jump=firstslide"/>
              </a:rPr>
              <a:pPr/>
              <a:t>33</a:t>
            </a:fld>
            <a:endParaRPr lang="ru-RU" sz="1800" dirty="0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13F86D6D-D992-436C-88B2-7183B10A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80480"/>
            <a:ext cx="2847975" cy="34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543AB-5326-4479-BC24-430289D76613}"/>
              </a:ext>
            </a:extLst>
          </p:cNvPr>
          <p:cNvSpPr txBox="1"/>
          <p:nvPr/>
        </p:nvSpPr>
        <p:spPr>
          <a:xfrm>
            <a:off x="3686175" y="5715298"/>
            <a:ext cx="3959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Неизвестный автор</a:t>
            </a:r>
          </a:p>
          <a:p>
            <a:r>
              <a:rPr lang="ru-RU" dirty="0"/>
              <a:t>«Люси в поле с цветами»</a:t>
            </a:r>
          </a:p>
          <a:p>
            <a:r>
              <a:rPr lang="ru-RU" dirty="0"/>
              <a:t>Музей плохого искусства, Дедем, США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BACA1D-D263-4E8A-81FA-2D4498A26FB4}"/>
              </a:ext>
            </a:extLst>
          </p:cNvPr>
          <p:cNvSpPr txBox="1"/>
          <p:nvPr/>
        </p:nvSpPr>
        <p:spPr>
          <a:xfrm>
            <a:off x="6385560" y="4998740"/>
            <a:ext cx="5027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Александр Иванов</a:t>
            </a:r>
            <a:endParaRPr lang="ru-RU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r"/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«Явление Христа народу»</a:t>
            </a:r>
          </a:p>
          <a:p>
            <a:pPr algn="r"/>
            <a:r>
              <a:rPr lang="ru-RU" dirty="0"/>
              <a:t>Государственная Третьяковская галерея, Москва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2BEE8D3-4C05-44F2-BC25-8B8AE1215B31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BDE19B0-A81D-4237-B93A-AA26B6987FDD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4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3526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 правил: цели доклада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801351" cy="4530725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400" b="1" dirty="0"/>
              <a:t>успешно донести информацию</a:t>
            </a:r>
          </a:p>
          <a:p>
            <a:pPr marL="457200" indent="-457200">
              <a:buAutoNum type="arabicParenR"/>
            </a:pPr>
            <a:r>
              <a:rPr lang="ru-RU" sz="2400" b="1" dirty="0"/>
              <a:t>создать положительное впечатление</a:t>
            </a:r>
          </a:p>
          <a:p>
            <a:pPr marL="457200" indent="-457200">
              <a:buAutoNum type="arabicParenR"/>
            </a:pPr>
            <a:r>
              <a:rPr lang="ru-RU" sz="2400" dirty="0"/>
              <a:t>заинтересовать </a:t>
            </a:r>
          </a:p>
          <a:p>
            <a:pPr marL="457200" indent="-457200">
              <a:buAutoNum type="arabicParenR"/>
            </a:pPr>
            <a:r>
              <a:rPr lang="ru-RU" sz="2400" dirty="0"/>
              <a:t>впечатлить</a:t>
            </a:r>
          </a:p>
          <a:p>
            <a:pPr marL="457200" indent="-457200">
              <a:buAutoNum type="arabicParenR"/>
            </a:pPr>
            <a:r>
              <a:rPr lang="ru-RU" sz="2400" strike="sngStrike" dirty="0"/>
              <a:t>воздействовать на эмоции слушателя</a:t>
            </a:r>
          </a:p>
          <a:p>
            <a:endParaRPr lang="ru-RU" sz="2400" dirty="0"/>
          </a:p>
          <a:p>
            <a:endParaRPr lang="ru-RU" sz="2400" dirty="0">
              <a:solidFill>
                <a:srgbClr val="F6A328"/>
              </a:solidFill>
            </a:endParaRPr>
          </a:p>
          <a:p>
            <a:r>
              <a:rPr lang="ru-RU" sz="2400" dirty="0"/>
              <a:t>Если элемент презентации помогает достижению целей – его надо добавить, если мешает – убрать. Каждый элемент оценивайте по этому принципу.</a:t>
            </a:r>
            <a:endParaRPr lang="en-US" sz="2400" dirty="0">
              <a:solidFill>
                <a:srgbClr val="F6A328"/>
              </a:solidFill>
            </a:endParaRP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34</a:t>
            </a:fld>
            <a:endParaRPr lang="ru-R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1C852F-1A6F-4525-BEBA-AAA76AD832BF}"/>
              </a:ext>
            </a:extLst>
          </p:cNvPr>
          <p:cNvSpPr txBox="1"/>
          <p:nvPr/>
        </p:nvSpPr>
        <p:spPr>
          <a:xfrm>
            <a:off x="6719316" y="2078415"/>
            <a:ext cx="4648200" cy="1569660"/>
          </a:xfrm>
          <a:prstGeom prst="rect">
            <a:avLst/>
          </a:prstGeom>
          <a:noFill/>
          <a:ln w="28575">
            <a:solidFill>
              <a:srgbClr val="F6A328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Основное в докладе – доклад, </a:t>
            </a:r>
          </a:p>
          <a:p>
            <a:pPr marL="0" indent="0">
              <a:buNone/>
            </a:pPr>
            <a:r>
              <a:rPr lang="ru-RU" sz="2400" dirty="0"/>
              <a:t>презентация – лишь инструмент. </a:t>
            </a:r>
          </a:p>
          <a:p>
            <a:r>
              <a:rPr lang="ru-RU" sz="2400" dirty="0"/>
              <a:t>А смысл инструмента – помогать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в достижении целей.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F633619-20E7-4633-B789-52BE4E7163AB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1043A7A-80DB-4B9C-8F1F-DBFDC81F4431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5584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772955" cy="475615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Ваша речь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Слайды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Соседняя девушка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Ипотека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Как похудеть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Куда катится страна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Кто пасётся на лугу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…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2400" dirty="0"/>
              <a:t>Избегайте ситуаций, в которых слушателю надо выбирать: слушать вас или читать презентацию. </a:t>
            </a:r>
          </a:p>
        </p:txBody>
      </p:sp>
      <p:pic>
        <p:nvPicPr>
          <p:cNvPr id="20482" name="Picture 2" descr="Сколько целых брусков на картинке?">
            <a:extLst>
              <a:ext uri="{FF2B5EF4-FFF2-40B4-BE49-F238E27FC236}">
                <a16:creationId xmlns:a16="http://schemas.microsoft.com/office/drawing/2014/main" id="{05F53731-C0CC-4278-B097-8A1D2F46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03" y="2483872"/>
            <a:ext cx="4802446" cy="30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Внимание слушателя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35</a:t>
            </a:fld>
            <a:endParaRPr lang="ru-RU" sz="18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6FC8774-9F71-42E9-9A33-65E25A52A5D4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36299-255B-44F1-8E8A-B1CB02C0D847}"/>
              </a:ext>
            </a:extLst>
          </p:cNvPr>
          <p:cNvSpPr txBox="1"/>
          <p:nvPr/>
        </p:nvSpPr>
        <p:spPr>
          <a:xfrm>
            <a:off x="6126158" y="1791537"/>
            <a:ext cx="515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Сколько </a:t>
            </a:r>
            <a:r>
              <a:rPr lang="ru-RU" sz="2400" b="1" dirty="0">
                <a:solidFill>
                  <a:srgbClr val="4B6EAD"/>
                </a:solidFill>
              </a:rPr>
              <a:t>целых брусков </a:t>
            </a:r>
            <a:r>
              <a:rPr lang="ru-RU" sz="2400" b="1" dirty="0"/>
              <a:t>на картинке?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51AC6C3-EF8C-4A8C-966C-C79962E34308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5023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36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докладов о научной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25" y="1816099"/>
            <a:ext cx="7650012" cy="480377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Заглавный слайд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Введение/актуальность исследования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Цели и задачи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Суть работы, объекты, методы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Результаты, их обсуждение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Итоги/выводы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Спасибо за внимание / планы на будущее / список достижений / приглашение работать</a:t>
            </a:r>
            <a:r>
              <a:rPr lang="en-US" sz="2400" dirty="0"/>
              <a:t>;</a:t>
            </a:r>
            <a:r>
              <a:rPr lang="ru-RU" sz="2400" dirty="0"/>
              <a:t>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2400" dirty="0"/>
              <a:t>Рояли в кустах.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FC74D82-3F9D-4FFE-BB2C-D19EB3D36EC0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06CC4-05A4-4FB1-A530-F14847DEBE0F}"/>
              </a:ext>
            </a:extLst>
          </p:cNvPr>
          <p:cNvSpPr txBox="1"/>
          <p:nvPr/>
        </p:nvSpPr>
        <p:spPr>
          <a:xfrm>
            <a:off x="684363" y="1816099"/>
            <a:ext cx="2258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C71"/>
                </a:solidFill>
              </a:rPr>
              <a:t>A) </a:t>
            </a:r>
            <a:r>
              <a:rPr lang="ru-RU" sz="2400" b="1" dirty="0">
                <a:solidFill>
                  <a:srgbClr val="008C71"/>
                </a:solidFill>
              </a:rPr>
              <a:t>постановка задачи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617A-F61B-41F1-BE87-4B524030BEDD}"/>
              </a:ext>
            </a:extLst>
          </p:cNvPr>
          <p:cNvSpPr txBox="1"/>
          <p:nvPr/>
        </p:nvSpPr>
        <p:spPr>
          <a:xfrm>
            <a:off x="684363" y="4188767"/>
            <a:ext cx="2372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FB140"/>
                </a:solidFill>
              </a:rPr>
              <a:t>C</a:t>
            </a:r>
            <a:r>
              <a:rPr lang="ru-RU" sz="2400" b="1" dirty="0">
                <a:solidFill>
                  <a:srgbClr val="EFB140"/>
                </a:solidFill>
              </a:rPr>
              <a:t>) что получили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950D4-016A-4AFB-B465-6F2D174837B3}"/>
              </a:ext>
            </a:extLst>
          </p:cNvPr>
          <p:cNvSpPr txBox="1"/>
          <p:nvPr/>
        </p:nvSpPr>
        <p:spPr>
          <a:xfrm>
            <a:off x="684363" y="3112442"/>
            <a:ext cx="2372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9AE"/>
                </a:solidFill>
              </a:rPr>
              <a:t>B</a:t>
            </a:r>
            <a:r>
              <a:rPr lang="ru-RU" sz="2400" b="1" dirty="0">
                <a:solidFill>
                  <a:srgbClr val="0069AE"/>
                </a:solidFill>
              </a:rPr>
              <a:t>) что делали 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735B9CA-CFD4-4C8E-BB9F-593144572104}"/>
              </a:ext>
            </a:extLst>
          </p:cNvPr>
          <p:cNvCxnSpPr>
            <a:cxnSpLocks/>
          </p:cNvCxnSpPr>
          <p:nvPr/>
        </p:nvCxnSpPr>
        <p:spPr>
          <a:xfrm flipH="1">
            <a:off x="6606539" y="2377389"/>
            <a:ext cx="4410076" cy="0"/>
          </a:xfrm>
          <a:prstGeom prst="line">
            <a:avLst/>
          </a:prstGeom>
          <a:ln w="19050">
            <a:solidFill>
              <a:srgbClr val="0069A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18FB8C2-8A24-4446-82A2-E3E3D1CB47B9}"/>
              </a:ext>
            </a:extLst>
          </p:cNvPr>
          <p:cNvCxnSpPr>
            <a:cxnSpLocks/>
          </p:cNvCxnSpPr>
          <p:nvPr/>
        </p:nvCxnSpPr>
        <p:spPr>
          <a:xfrm flipH="1">
            <a:off x="6606539" y="3308566"/>
            <a:ext cx="4410076" cy="0"/>
          </a:xfrm>
          <a:prstGeom prst="line">
            <a:avLst/>
          </a:prstGeom>
          <a:ln w="19050">
            <a:solidFill>
              <a:srgbClr val="0069A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51BFEB8-3864-4DD3-87D4-1127E90A8925}"/>
              </a:ext>
            </a:extLst>
          </p:cNvPr>
          <p:cNvCxnSpPr>
            <a:cxnSpLocks/>
          </p:cNvCxnSpPr>
          <p:nvPr/>
        </p:nvCxnSpPr>
        <p:spPr>
          <a:xfrm>
            <a:off x="11001375" y="2377389"/>
            <a:ext cx="0" cy="931902"/>
          </a:xfrm>
          <a:prstGeom prst="line">
            <a:avLst/>
          </a:prstGeom>
          <a:ln w="19050">
            <a:solidFill>
              <a:srgbClr val="4B6E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87F2C2-39A4-43E8-9371-9EDBDF18D295}"/>
              </a:ext>
            </a:extLst>
          </p:cNvPr>
          <p:cNvSpPr txBox="1"/>
          <p:nvPr/>
        </p:nvSpPr>
        <p:spPr>
          <a:xfrm>
            <a:off x="10108845" y="2606491"/>
            <a:ext cx="1727909" cy="461665"/>
          </a:xfrm>
          <a:prstGeom prst="rect">
            <a:avLst/>
          </a:prstGeom>
          <a:ln w="19050">
            <a:solidFill>
              <a:srgbClr val="0069A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Оглавление</a:t>
            </a:r>
          </a:p>
        </p:txBody>
      </p:sp>
      <p:sp>
        <p:nvSpPr>
          <p:cNvPr id="30" name="Левая круглая скобка 29">
            <a:extLst>
              <a:ext uri="{FF2B5EF4-FFF2-40B4-BE49-F238E27FC236}">
                <a16:creationId xmlns:a16="http://schemas.microsoft.com/office/drawing/2014/main" id="{F03B46F1-8FFB-41C9-85DD-C876568E6E92}"/>
              </a:ext>
            </a:extLst>
          </p:cNvPr>
          <p:cNvSpPr/>
          <p:nvPr/>
        </p:nvSpPr>
        <p:spPr>
          <a:xfrm>
            <a:off x="3771899" y="1914525"/>
            <a:ext cx="92835" cy="1428749"/>
          </a:xfrm>
          <a:prstGeom prst="leftBracket">
            <a:avLst/>
          </a:prstGeom>
          <a:ln w="28575">
            <a:solidFill>
              <a:srgbClr val="008C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C71"/>
              </a:solidFill>
            </a:endParaRPr>
          </a:p>
        </p:txBody>
      </p:sp>
      <p:sp>
        <p:nvSpPr>
          <p:cNvPr id="32" name="Левая круглая скобка 31">
            <a:extLst>
              <a:ext uri="{FF2B5EF4-FFF2-40B4-BE49-F238E27FC236}">
                <a16:creationId xmlns:a16="http://schemas.microsoft.com/office/drawing/2014/main" id="{9C5487C6-C204-4612-9192-4140E3787013}"/>
              </a:ext>
            </a:extLst>
          </p:cNvPr>
          <p:cNvSpPr/>
          <p:nvPr/>
        </p:nvSpPr>
        <p:spPr>
          <a:xfrm>
            <a:off x="3562349" y="2892424"/>
            <a:ext cx="98801" cy="1527176"/>
          </a:xfrm>
          <a:prstGeom prst="leftBracket">
            <a:avLst/>
          </a:prstGeom>
          <a:ln w="28575">
            <a:solidFill>
              <a:srgbClr val="006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C71"/>
              </a:solidFill>
            </a:endParaRPr>
          </a:p>
        </p:txBody>
      </p:sp>
      <p:sp>
        <p:nvSpPr>
          <p:cNvPr id="33" name="Левая круглая скобка 32">
            <a:extLst>
              <a:ext uri="{FF2B5EF4-FFF2-40B4-BE49-F238E27FC236}">
                <a16:creationId xmlns:a16="http://schemas.microsoft.com/office/drawing/2014/main" id="{F97D0DC0-E3C9-496B-92AA-15BF768D6D86}"/>
              </a:ext>
            </a:extLst>
          </p:cNvPr>
          <p:cNvSpPr/>
          <p:nvPr/>
        </p:nvSpPr>
        <p:spPr>
          <a:xfrm>
            <a:off x="3771899" y="3971926"/>
            <a:ext cx="92836" cy="914400"/>
          </a:xfrm>
          <a:prstGeom prst="leftBracket">
            <a:avLst/>
          </a:prstGeom>
          <a:ln w="28575">
            <a:solidFill>
              <a:srgbClr val="EFB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C71"/>
              </a:solidFill>
            </a:endParaRPr>
          </a:p>
        </p:txBody>
      </p:sp>
      <p:pic>
        <p:nvPicPr>
          <p:cNvPr id="19460" name="Picture 4" descr="Легкий рисунок фортепиано - 72 фото">
            <a:extLst>
              <a:ext uri="{FF2B5EF4-FFF2-40B4-BE49-F238E27FC236}">
                <a16:creationId xmlns:a16="http://schemas.microsoft.com/office/drawing/2014/main" id="{443375DE-0416-4CD0-8B4E-3E690D245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9" y="5796274"/>
            <a:ext cx="733426" cy="6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6B04D4F-FBFC-400A-9936-FD65494D3D6A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599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на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37</a:t>
            </a:fld>
            <a:endParaRPr lang="ru-RU" sz="18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017C1D5-4621-401C-B20E-01F5776A9C59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DA88B50-287D-4A3C-8C94-B904FE199B40}"/>
              </a:ext>
            </a:extLst>
          </p:cNvPr>
          <p:cNvSpPr>
            <a:spLocks noChangeAspect="1"/>
          </p:cNvSpPr>
          <p:nvPr/>
        </p:nvSpPr>
        <p:spPr>
          <a:xfrm>
            <a:off x="7082785" y="424656"/>
            <a:ext cx="2144886" cy="1206499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 слайд = 1 минута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29CA14D-F2E4-4222-90CC-7DF3F04E5FEB}"/>
              </a:ext>
            </a:extLst>
          </p:cNvPr>
          <p:cNvSpPr>
            <a:spLocks noChangeAspect="1"/>
          </p:cNvSpPr>
          <p:nvPr/>
        </p:nvSpPr>
        <p:spPr>
          <a:xfrm>
            <a:off x="838199" y="2358042"/>
            <a:ext cx="1881357" cy="1058264"/>
          </a:xfrm>
          <a:prstGeom prst="roundRect">
            <a:avLst>
              <a:gd name="adj" fmla="val 87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 </a:t>
            </a:r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err="1">
                <a:solidFill>
                  <a:schemeClr val="tx1"/>
                </a:solidFill>
              </a:rPr>
              <a:t>сек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4538585-3AF0-4A02-86C9-69000266D2A9}"/>
              </a:ext>
            </a:extLst>
          </p:cNvPr>
          <p:cNvSpPr>
            <a:spLocks noChangeAspect="1"/>
          </p:cNvSpPr>
          <p:nvPr/>
        </p:nvSpPr>
        <p:spPr>
          <a:xfrm>
            <a:off x="2962274" y="2358042"/>
            <a:ext cx="1881357" cy="1058264"/>
          </a:xfrm>
          <a:prstGeom prst="roundRect">
            <a:avLst>
              <a:gd name="adj" fmla="val 87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 </a:t>
            </a:r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err="1">
                <a:solidFill>
                  <a:schemeClr val="tx1"/>
                </a:solidFill>
              </a:rPr>
              <a:t>сек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4D9ECFE-83C9-4C04-BDBE-AECB55E7461D}"/>
              </a:ext>
            </a:extLst>
          </p:cNvPr>
          <p:cNvSpPr>
            <a:spLocks noChangeAspect="1"/>
          </p:cNvSpPr>
          <p:nvPr/>
        </p:nvSpPr>
        <p:spPr>
          <a:xfrm>
            <a:off x="5086349" y="2358042"/>
            <a:ext cx="1881357" cy="1058264"/>
          </a:xfrm>
          <a:prstGeom prst="roundRect">
            <a:avLst>
              <a:gd name="adj" fmla="val 87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 </a:t>
            </a:r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err="1">
                <a:solidFill>
                  <a:schemeClr val="tx1"/>
                </a:solidFill>
              </a:rPr>
              <a:t>сек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40CD9DE-ECC6-4B6D-ABCF-F676C5B37A21}"/>
              </a:ext>
            </a:extLst>
          </p:cNvPr>
          <p:cNvSpPr>
            <a:spLocks noChangeAspect="1"/>
          </p:cNvSpPr>
          <p:nvPr/>
        </p:nvSpPr>
        <p:spPr>
          <a:xfrm>
            <a:off x="8586032" y="2368114"/>
            <a:ext cx="1881357" cy="1058264"/>
          </a:xfrm>
          <a:prstGeom prst="roundRect">
            <a:avLst>
              <a:gd name="adj" fmla="val 87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&gt; </a:t>
            </a:r>
            <a:r>
              <a:rPr lang="ru-RU" dirty="0">
                <a:solidFill>
                  <a:schemeClr val="tx1"/>
                </a:solidFill>
              </a:rPr>
              <a:t>2 мин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4E4FDB9-DE5A-4F0F-8187-141ACB600B21}"/>
              </a:ext>
            </a:extLst>
          </p:cNvPr>
          <p:cNvCxnSpPr>
            <a:cxnSpLocks/>
          </p:cNvCxnSpPr>
          <p:nvPr/>
        </p:nvCxnSpPr>
        <p:spPr>
          <a:xfrm>
            <a:off x="1686284" y="3540390"/>
            <a:ext cx="0" cy="9326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F24BFD1-C8E3-451D-B8C2-0048205F88C0}"/>
              </a:ext>
            </a:extLst>
          </p:cNvPr>
          <p:cNvSpPr>
            <a:spLocks noChangeAspect="1"/>
          </p:cNvSpPr>
          <p:nvPr/>
        </p:nvSpPr>
        <p:spPr>
          <a:xfrm>
            <a:off x="838199" y="4654203"/>
            <a:ext cx="1881357" cy="1058264"/>
          </a:xfrm>
          <a:prstGeom prst="roundRect">
            <a:avLst>
              <a:gd name="adj" fmla="val 87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 </a:t>
            </a:r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err="1">
                <a:solidFill>
                  <a:schemeClr val="tx1"/>
                </a:solidFill>
              </a:rPr>
              <a:t>сек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Крест 16">
            <a:extLst>
              <a:ext uri="{FF2B5EF4-FFF2-40B4-BE49-F238E27FC236}">
                <a16:creationId xmlns:a16="http://schemas.microsoft.com/office/drawing/2014/main" id="{92BC996B-E1C9-4D1C-896F-F03CB76466D5}"/>
              </a:ext>
            </a:extLst>
          </p:cNvPr>
          <p:cNvSpPr/>
          <p:nvPr/>
        </p:nvSpPr>
        <p:spPr>
          <a:xfrm rot="2700000">
            <a:off x="933198" y="4340728"/>
            <a:ext cx="1696165" cy="1696165"/>
          </a:xfrm>
          <a:prstGeom prst="plus">
            <a:avLst>
              <a:gd name="adj" fmla="val 472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ABCA005-3121-4EFE-9D75-FB86D92D24B9}"/>
              </a:ext>
            </a:extLst>
          </p:cNvPr>
          <p:cNvSpPr>
            <a:spLocks noChangeAspect="1"/>
          </p:cNvSpPr>
          <p:nvPr/>
        </p:nvSpPr>
        <p:spPr>
          <a:xfrm>
            <a:off x="4062243" y="4664511"/>
            <a:ext cx="1881357" cy="1058264"/>
          </a:xfrm>
          <a:prstGeom prst="roundRect">
            <a:avLst>
              <a:gd name="adj" fmla="val 87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 </a:t>
            </a:r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err="1">
                <a:solidFill>
                  <a:schemeClr val="tx1"/>
                </a:solidFill>
              </a:rPr>
              <a:t>сек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&lt; </a:t>
            </a:r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err="1">
                <a:solidFill>
                  <a:schemeClr val="tx1"/>
                </a:solidFill>
              </a:rPr>
              <a:t>сек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6B40567-AD52-443C-B6E1-C885EC23D93C}"/>
              </a:ext>
            </a:extLst>
          </p:cNvPr>
          <p:cNvCxnSpPr>
            <a:cxnSpLocks/>
          </p:cNvCxnSpPr>
          <p:nvPr/>
        </p:nvCxnSpPr>
        <p:spPr>
          <a:xfrm>
            <a:off x="4062243" y="3537155"/>
            <a:ext cx="567266" cy="9200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48A835D-9B28-4D1C-9D29-67F666E24C2D}"/>
              </a:ext>
            </a:extLst>
          </p:cNvPr>
          <p:cNvCxnSpPr>
            <a:cxnSpLocks/>
          </p:cNvCxnSpPr>
          <p:nvPr/>
        </p:nvCxnSpPr>
        <p:spPr>
          <a:xfrm flipH="1">
            <a:off x="5375817" y="3537156"/>
            <a:ext cx="567266" cy="9200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EBB4534D-7B90-4758-9010-9FC057ED6411}"/>
              </a:ext>
            </a:extLst>
          </p:cNvPr>
          <p:cNvGrpSpPr/>
          <p:nvPr/>
        </p:nvGrpSpPr>
        <p:grpSpPr>
          <a:xfrm rot="19911463">
            <a:off x="9297397" y="4252462"/>
            <a:ext cx="2529971" cy="1611992"/>
            <a:chOff x="8404294" y="5124561"/>
            <a:chExt cx="2529971" cy="1611992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6DCEB486-EEE7-4939-BE30-5BDCB33E3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8755650" y="5265934"/>
              <a:ext cx="1902117" cy="1079086"/>
            </a:xfrm>
            <a:prstGeom prst="rect">
              <a:avLst/>
            </a:prstGeom>
          </p:spPr>
        </p:pic>
        <p:sp>
          <p:nvSpPr>
            <p:cNvPr id="69" name="Трапеция 68">
              <a:extLst>
                <a:ext uri="{FF2B5EF4-FFF2-40B4-BE49-F238E27FC236}">
                  <a16:creationId xmlns:a16="http://schemas.microsoft.com/office/drawing/2014/main" id="{1191BE84-B3DF-496A-AB0F-029A04A51D17}"/>
                </a:ext>
              </a:extLst>
            </p:cNvPr>
            <p:cNvSpPr/>
            <p:nvPr/>
          </p:nvSpPr>
          <p:spPr>
            <a:xfrm rot="10800000">
              <a:off x="8404294" y="5124561"/>
              <a:ext cx="1410217" cy="132152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Трапеция 70">
              <a:extLst>
                <a:ext uri="{FF2B5EF4-FFF2-40B4-BE49-F238E27FC236}">
                  <a16:creationId xmlns:a16="http://schemas.microsoft.com/office/drawing/2014/main" id="{8B67BB5E-1E0A-407B-B0AC-902F1AB231E6}"/>
                </a:ext>
              </a:extLst>
            </p:cNvPr>
            <p:cNvSpPr/>
            <p:nvPr/>
          </p:nvSpPr>
          <p:spPr>
            <a:xfrm rot="1753398" flipV="1">
              <a:off x="9052908" y="5933279"/>
              <a:ext cx="1881357" cy="803274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9E051AC8-378B-436F-83D4-BD64374469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95560" y="5645913"/>
              <a:ext cx="1131974" cy="6398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0263A9AA-966F-4714-B78C-9EEB49A5DD53}"/>
                </a:ext>
              </a:extLst>
            </p:cNvPr>
            <p:cNvCxnSpPr>
              <a:cxnSpLocks/>
            </p:cNvCxnSpPr>
            <p:nvPr/>
          </p:nvCxnSpPr>
          <p:spPr>
            <a:xfrm rot="1688537" flipH="1" flipV="1">
              <a:off x="9649850" y="5174166"/>
              <a:ext cx="159382" cy="6107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E23BA33E-1363-418F-8F2B-4FF09943395D}"/>
              </a:ext>
            </a:extLst>
          </p:cNvPr>
          <p:cNvGrpSpPr/>
          <p:nvPr/>
        </p:nvGrpSpPr>
        <p:grpSpPr>
          <a:xfrm>
            <a:off x="7303284" y="3943138"/>
            <a:ext cx="2460273" cy="1321528"/>
            <a:chOff x="7303284" y="3943138"/>
            <a:chExt cx="2460273" cy="1321528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C32EC681-8FD9-4481-B8B2-6162811247DF}"/>
                </a:ext>
              </a:extLst>
            </p:cNvPr>
            <p:cNvGrpSpPr/>
            <p:nvPr/>
          </p:nvGrpSpPr>
          <p:grpSpPr>
            <a:xfrm rot="1876612">
              <a:off x="7561700" y="3943138"/>
              <a:ext cx="2201857" cy="1321528"/>
              <a:chOff x="6542431" y="3713807"/>
              <a:chExt cx="2201857" cy="1321528"/>
            </a:xfrm>
          </p:grpSpPr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7B9C5B00-4F8F-4411-BA62-FA48DD8D07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6542431" y="3838116"/>
                <a:ext cx="1902117" cy="1079086"/>
              </a:xfrm>
              <a:prstGeom prst="rect">
                <a:avLst/>
              </a:prstGeom>
            </p:spPr>
          </p:pic>
          <p:sp>
            <p:nvSpPr>
              <p:cNvPr id="51" name="Трапеция 50">
                <a:extLst>
                  <a:ext uri="{FF2B5EF4-FFF2-40B4-BE49-F238E27FC236}">
                    <a16:creationId xmlns:a16="http://schemas.microsoft.com/office/drawing/2014/main" id="{A54E27A3-05A5-4F2B-A2D5-2AC33EF4DBA4}"/>
                  </a:ext>
                </a:extLst>
              </p:cNvPr>
              <p:cNvSpPr/>
              <p:nvPr/>
            </p:nvSpPr>
            <p:spPr>
              <a:xfrm>
                <a:off x="7264705" y="3713807"/>
                <a:ext cx="1479583" cy="132152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1C9358ED-6D47-4AD6-845A-CF4A80DCB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3713" y="3713807"/>
                <a:ext cx="317690" cy="13215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D79018CA-680B-47BE-B1FD-269F94328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03284" y="3956031"/>
              <a:ext cx="1881357" cy="1058264"/>
            </a:xfrm>
            <a:prstGeom prst="roundRect">
              <a:avLst>
                <a:gd name="adj" fmla="val 877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F58B8B4C-C2A4-4FCB-BAD2-E9CD84938269}"/>
              </a:ext>
            </a:extLst>
          </p:cNvPr>
          <p:cNvGrpSpPr/>
          <p:nvPr/>
        </p:nvGrpSpPr>
        <p:grpSpPr>
          <a:xfrm>
            <a:off x="7538332" y="5056992"/>
            <a:ext cx="3409855" cy="1390759"/>
            <a:chOff x="7518749" y="4951164"/>
            <a:chExt cx="3409855" cy="1390759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7DD9D412-4EEF-4727-BFA5-9FB7FD9F1216}"/>
                </a:ext>
              </a:extLst>
            </p:cNvPr>
            <p:cNvGrpSpPr/>
            <p:nvPr/>
          </p:nvGrpSpPr>
          <p:grpSpPr>
            <a:xfrm>
              <a:off x="7518749" y="4951164"/>
              <a:ext cx="3409855" cy="1321755"/>
              <a:chOff x="12430454" y="3167128"/>
              <a:chExt cx="3409855" cy="1321755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AE435B4E-2F5D-4890-A346-E46B83877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/>
              <a:stretch/>
            </p:blipFill>
            <p:spPr>
              <a:xfrm>
                <a:off x="13252949" y="3308501"/>
                <a:ext cx="1902117" cy="1079086"/>
              </a:xfrm>
              <a:prstGeom prst="rect">
                <a:avLst/>
              </a:prstGeom>
            </p:spPr>
          </p:pic>
          <p:sp>
            <p:nvSpPr>
              <p:cNvPr id="61" name="Трапеция 60">
                <a:extLst>
                  <a:ext uri="{FF2B5EF4-FFF2-40B4-BE49-F238E27FC236}">
                    <a16:creationId xmlns:a16="http://schemas.microsoft.com/office/drawing/2014/main" id="{DB1CFFC7-DAF6-43F9-8CF0-227E8D81AE8E}"/>
                  </a:ext>
                </a:extLst>
              </p:cNvPr>
              <p:cNvSpPr/>
              <p:nvPr/>
            </p:nvSpPr>
            <p:spPr>
              <a:xfrm rot="10800000">
                <a:off x="12430454" y="3167128"/>
                <a:ext cx="1881357" cy="132152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F8138AD6-5517-4D84-A6E6-27B97D77BA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092859" y="3688480"/>
                <a:ext cx="1131974" cy="63988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Трапеция 66">
                <a:extLst>
                  <a:ext uri="{FF2B5EF4-FFF2-40B4-BE49-F238E27FC236}">
                    <a16:creationId xmlns:a16="http://schemas.microsoft.com/office/drawing/2014/main" id="{23F02614-211E-4A62-B303-A336A25729C3}"/>
                  </a:ext>
                </a:extLst>
              </p:cNvPr>
              <p:cNvSpPr/>
              <p:nvPr/>
            </p:nvSpPr>
            <p:spPr>
              <a:xfrm rot="1753398">
                <a:off x="13958952" y="3196943"/>
                <a:ext cx="1881357" cy="871173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C0F0EA76-5155-4960-85DD-DF29F5F7A2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80988" y="3635349"/>
                <a:ext cx="205186" cy="85353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5F66A3F-6C15-4406-9BD6-3D7C8033B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0600" y="5283659"/>
              <a:ext cx="1881357" cy="1058264"/>
            </a:xfrm>
            <a:prstGeom prst="roundRect">
              <a:avLst>
                <a:gd name="adj" fmla="val 877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441C5C51-2B44-4CDB-BC89-D0C49AAA36CF}"/>
              </a:ext>
            </a:extLst>
          </p:cNvPr>
          <p:cNvSpPr>
            <a:spLocks noChangeAspect="1"/>
          </p:cNvSpPr>
          <p:nvPr/>
        </p:nvSpPr>
        <p:spPr>
          <a:xfrm>
            <a:off x="9954308" y="3945842"/>
            <a:ext cx="1881357" cy="1058264"/>
          </a:xfrm>
          <a:prstGeom prst="roundRect">
            <a:avLst>
              <a:gd name="adj" fmla="val 877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1686E745-9B0E-4DB2-AB8E-09083E2B6DF2}"/>
              </a:ext>
            </a:extLst>
          </p:cNvPr>
          <p:cNvCxnSpPr>
            <a:cxnSpLocks/>
          </p:cNvCxnSpPr>
          <p:nvPr/>
        </p:nvCxnSpPr>
        <p:spPr>
          <a:xfrm flipH="1">
            <a:off x="8749830" y="3523043"/>
            <a:ext cx="211445" cy="3139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EC2D57CB-3832-4B58-89C9-5CEA11258694}"/>
              </a:ext>
            </a:extLst>
          </p:cNvPr>
          <p:cNvCxnSpPr>
            <a:cxnSpLocks/>
          </p:cNvCxnSpPr>
          <p:nvPr/>
        </p:nvCxnSpPr>
        <p:spPr>
          <a:xfrm>
            <a:off x="10121266" y="3523043"/>
            <a:ext cx="211445" cy="3139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63B7119-CC60-4014-9086-5DFB2C42C7F6}"/>
              </a:ext>
            </a:extLst>
          </p:cNvPr>
          <p:cNvCxnSpPr>
            <a:cxnSpLocks/>
          </p:cNvCxnSpPr>
          <p:nvPr/>
        </p:nvCxnSpPr>
        <p:spPr>
          <a:xfrm>
            <a:off x="9516661" y="3533348"/>
            <a:ext cx="7359" cy="3296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E615C78-B028-41F7-803D-956C892A1DFA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57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C60D8B4-2916-49C4-BB31-6EBDE6B8ADE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D31AEC3-54AD-4B83-8509-C5D3DA4ABFF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746FFDB-C7FE-4F57-A3A5-814CAD120C73}"/>
                </a:ext>
              </a:extLst>
            </p:cNvPr>
            <p:cNvSpPr/>
            <p:nvPr/>
          </p:nvSpPr>
          <p:spPr>
            <a:xfrm>
              <a:off x="838197" y="719999"/>
              <a:ext cx="10981182" cy="588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88CAE542-57B5-4BE3-987C-71A8F212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928" y="1928018"/>
            <a:ext cx="5606472" cy="35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2C04949-F9C0-42CC-84A8-EEB17B3A5681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0ED0F37-0146-4320-B3F5-15D6AD270278}"/>
              </a:ext>
            </a:extLst>
          </p:cNvPr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38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слайдов – 1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32968" y="1823514"/>
            <a:ext cx="6397226" cy="466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отвлекай! </a:t>
            </a:r>
          </a:p>
          <a:p>
            <a:r>
              <a:rPr lang="ru-RU" sz="2400" dirty="0"/>
              <a:t>Не перегружай!</a:t>
            </a:r>
          </a:p>
          <a:p>
            <a:r>
              <a:rPr lang="ru-RU" sz="2400" dirty="0"/>
              <a:t>Не оставляй пустым!</a:t>
            </a:r>
          </a:p>
          <a:p>
            <a:r>
              <a:rPr lang="ru-RU" sz="2400" dirty="0"/>
              <a:t>Выстраивай композиции!</a:t>
            </a:r>
          </a:p>
          <a:p>
            <a:r>
              <a:rPr lang="ru-RU" sz="2400" dirty="0"/>
              <a:t>Лишние элементы не нужны!</a:t>
            </a:r>
          </a:p>
          <a:p>
            <a:r>
              <a:rPr lang="ru-RU" sz="2400" dirty="0"/>
              <a:t>Управляй вниманием*</a:t>
            </a:r>
          </a:p>
          <a:p>
            <a:r>
              <a:rPr lang="ru-RU" sz="2400" dirty="0"/>
              <a:t>Они отвлекают!</a:t>
            </a:r>
          </a:p>
          <a:p>
            <a:r>
              <a:rPr lang="ru-RU" sz="2400" dirty="0"/>
              <a:t>Зачем!</a:t>
            </a:r>
          </a:p>
          <a:p>
            <a:r>
              <a:rPr lang="ru-RU" sz="2400" dirty="0"/>
              <a:t>Тут!</a:t>
            </a:r>
          </a:p>
          <a:p>
            <a:r>
              <a:rPr lang="ru-RU" sz="2400" dirty="0"/>
              <a:t>!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18C857-6AE6-411E-BFDD-0EA83E173F75}"/>
              </a:ext>
            </a:extLst>
          </p:cNvPr>
          <p:cNvSpPr/>
          <p:nvPr/>
        </p:nvSpPr>
        <p:spPr>
          <a:xfrm>
            <a:off x="4743244" y="5787230"/>
            <a:ext cx="382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*Разбить на разные слайды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931071F-494D-467D-9527-E540025E3106}"/>
              </a:ext>
            </a:extLst>
          </p:cNvPr>
          <p:cNvSpPr/>
          <p:nvPr/>
        </p:nvSpPr>
        <p:spPr>
          <a:xfrm>
            <a:off x="3193193" y="6344904"/>
            <a:ext cx="424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*Менять элементы анимацией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B269283-6BA5-47D6-93AC-6A42101E7854}"/>
              </a:ext>
            </a:extLst>
          </p:cNvPr>
          <p:cNvSpPr/>
          <p:nvPr/>
        </p:nvSpPr>
        <p:spPr>
          <a:xfrm rot="5400000">
            <a:off x="7664454" y="3577757"/>
            <a:ext cx="180000" cy="363600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89EACA-E5C4-40AF-9F93-F77C4F3F8A1D}"/>
              </a:ext>
            </a:extLst>
          </p:cNvPr>
          <p:cNvSpPr/>
          <p:nvPr/>
        </p:nvSpPr>
        <p:spPr>
          <a:xfrm>
            <a:off x="5852070" y="5229555"/>
            <a:ext cx="3772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*Сократить число объектов</a:t>
            </a:r>
          </a:p>
        </p:txBody>
      </p:sp>
      <p:sp>
        <p:nvSpPr>
          <p:cNvPr id="29" name="Крест 28">
            <a:extLst>
              <a:ext uri="{FF2B5EF4-FFF2-40B4-BE49-F238E27FC236}">
                <a16:creationId xmlns:a16="http://schemas.microsoft.com/office/drawing/2014/main" id="{C285EF86-FFAC-4305-A057-A4ADA0C4E5C6}"/>
              </a:ext>
            </a:extLst>
          </p:cNvPr>
          <p:cNvSpPr/>
          <p:nvPr/>
        </p:nvSpPr>
        <p:spPr>
          <a:xfrm rot="2700000">
            <a:off x="1003767" y="4383798"/>
            <a:ext cx="1696165" cy="1696165"/>
          </a:xfrm>
          <a:prstGeom prst="plus">
            <a:avLst>
              <a:gd name="adj" fmla="val 472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6836 -0.43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21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15703 -0.4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205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28425 -0.377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-18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50" grpId="0" animBg="1"/>
      <p:bldP spid="50" grpId="1" animBg="1"/>
      <p:bldP spid="11" grpId="0"/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54256EF-D230-4284-B519-9B7C1A0C5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44" t="53380" r="13203" b="10695"/>
          <a:stretch/>
        </p:blipFill>
        <p:spPr>
          <a:xfrm>
            <a:off x="9820066" y="4049023"/>
            <a:ext cx="2371934" cy="2827373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6BDEC63-7200-4C01-ACD8-524850324844}"/>
              </a:ext>
            </a:extLst>
          </p:cNvPr>
          <p:cNvGrpSpPr/>
          <p:nvPr/>
        </p:nvGrpSpPr>
        <p:grpSpPr>
          <a:xfrm>
            <a:off x="3511702" y="3778"/>
            <a:ext cx="8680298" cy="2357134"/>
            <a:chOff x="3162300" y="1449976"/>
            <a:chExt cx="8191500" cy="222440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90E0EB0-7CD8-49DA-A375-432C82A7C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890" b="68504"/>
            <a:stretch/>
          </p:blipFill>
          <p:spPr>
            <a:xfrm>
              <a:off x="3171825" y="1449976"/>
              <a:ext cx="8181975" cy="2160000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ED2AC661-B36C-4D08-AE0C-6BB3177FF96D}"/>
                </a:ext>
              </a:extLst>
            </p:cNvPr>
            <p:cNvSpPr/>
            <p:nvPr/>
          </p:nvSpPr>
          <p:spPr>
            <a:xfrm>
              <a:off x="3162300" y="2971072"/>
              <a:ext cx="2667000" cy="703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3400" y="6356350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39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7236"/>
            <a:ext cx="10515600" cy="1325563"/>
          </a:xfrm>
        </p:spPr>
        <p:txBody>
          <a:bodyPr/>
          <a:lstStyle/>
          <a:p>
            <a:r>
              <a:rPr lang="ru-RU" dirty="0"/>
              <a:t>Заполнение слайдов – 2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B0C4632-6F81-4618-B0F5-C11A3F75039E}"/>
              </a:ext>
            </a:extLst>
          </p:cNvPr>
          <p:cNvGrpSpPr/>
          <p:nvPr/>
        </p:nvGrpSpPr>
        <p:grpSpPr>
          <a:xfrm>
            <a:off x="5322203" y="2544833"/>
            <a:ext cx="3888127" cy="2611237"/>
            <a:chOff x="6475631" y="4024613"/>
            <a:chExt cx="3888127" cy="2611237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53127F35-6F31-4926-AF37-A7F364375917}"/>
                </a:ext>
              </a:extLst>
            </p:cNvPr>
            <p:cNvGrpSpPr/>
            <p:nvPr/>
          </p:nvGrpSpPr>
          <p:grpSpPr>
            <a:xfrm>
              <a:off x="6526158" y="4475850"/>
              <a:ext cx="3837600" cy="2160000"/>
              <a:chOff x="6426094" y="4561475"/>
              <a:chExt cx="3837600" cy="2160000"/>
            </a:xfrm>
          </p:grpSpPr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59AA20AA-EBA4-4168-A83D-15153F939D57}"/>
                  </a:ext>
                </a:extLst>
              </p:cNvPr>
              <p:cNvSpPr/>
              <p:nvPr/>
            </p:nvSpPr>
            <p:spPr>
              <a:xfrm>
                <a:off x="6426094" y="4561475"/>
                <a:ext cx="3837600" cy="21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B8C00B-6DB7-4C49-A5C3-99F8ADF20757}"/>
                  </a:ext>
                </a:extLst>
              </p:cNvPr>
              <p:cNvSpPr txBox="1"/>
              <p:nvPr/>
            </p:nvSpPr>
            <p:spPr>
              <a:xfrm>
                <a:off x="6662903" y="4698067"/>
                <a:ext cx="3095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Название</a:t>
                </a:r>
              </a:p>
            </p:txBody>
          </p:sp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3C4BB29B-64BF-4CF6-87E6-6F824EB5EAE2}"/>
                  </a:ext>
                </a:extLst>
              </p:cNvPr>
              <p:cNvSpPr/>
              <p:nvPr/>
            </p:nvSpPr>
            <p:spPr>
              <a:xfrm>
                <a:off x="6772442" y="5127965"/>
                <a:ext cx="1438275" cy="3693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7DFC2B58-04EF-4E73-A9F2-26C8ECB03C6A}"/>
                  </a:ext>
                </a:extLst>
              </p:cNvPr>
              <p:cNvSpPr/>
              <p:nvPr/>
            </p:nvSpPr>
            <p:spPr>
              <a:xfrm>
                <a:off x="6772441" y="5618429"/>
                <a:ext cx="1438275" cy="4431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DA589806-9672-4B3A-AF09-87D43AAB5623}"/>
                  </a:ext>
                </a:extLst>
              </p:cNvPr>
              <p:cNvSpPr/>
              <p:nvPr/>
            </p:nvSpPr>
            <p:spPr>
              <a:xfrm>
                <a:off x="8470442" y="5127965"/>
                <a:ext cx="1438275" cy="93365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C9750B14-0C7C-4AA0-9B71-079BB0BD683E}"/>
                  </a:ext>
                </a:extLst>
              </p:cNvPr>
              <p:cNvSpPr/>
              <p:nvPr/>
            </p:nvSpPr>
            <p:spPr>
              <a:xfrm>
                <a:off x="6772441" y="6182752"/>
                <a:ext cx="1438275" cy="2979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EAF0120C-3C97-464D-91B5-695BADE1E44C}"/>
                  </a:ext>
                </a:extLst>
              </p:cNvPr>
              <p:cNvSpPr/>
              <p:nvPr/>
            </p:nvSpPr>
            <p:spPr>
              <a:xfrm>
                <a:off x="8694036" y="6182752"/>
                <a:ext cx="991088" cy="2979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4F71FEF-8A1B-4067-B870-FF2508FE1E8D}"/>
                </a:ext>
              </a:extLst>
            </p:cNvPr>
            <p:cNvSpPr txBox="1"/>
            <p:nvPr/>
          </p:nvSpPr>
          <p:spPr>
            <a:xfrm>
              <a:off x="6475631" y="4024613"/>
              <a:ext cx="1116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Лучше: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140F74-370E-494C-8FB8-5BC043125E8A}"/>
              </a:ext>
            </a:extLst>
          </p:cNvPr>
          <p:cNvGrpSpPr/>
          <p:nvPr/>
        </p:nvGrpSpPr>
        <p:grpSpPr>
          <a:xfrm>
            <a:off x="789462" y="2548426"/>
            <a:ext cx="3920344" cy="2613043"/>
            <a:chOff x="1763768" y="4022808"/>
            <a:chExt cx="3920344" cy="261304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E03675-D129-4542-9396-F47EC7FD406F}"/>
                </a:ext>
              </a:extLst>
            </p:cNvPr>
            <p:cNvSpPr txBox="1"/>
            <p:nvPr/>
          </p:nvSpPr>
          <p:spPr>
            <a:xfrm>
              <a:off x="1763768" y="4022808"/>
              <a:ext cx="1062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Плохо: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846512" y="4475850"/>
              <a:ext cx="3837600" cy="2160001"/>
              <a:chOff x="1846512" y="4576330"/>
              <a:chExt cx="3837600" cy="2160001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B9339F72-FB96-4F7F-BF11-2BF87A33D4F6}"/>
                  </a:ext>
                </a:extLst>
              </p:cNvPr>
              <p:cNvSpPr/>
              <p:nvPr/>
            </p:nvSpPr>
            <p:spPr>
              <a:xfrm>
                <a:off x="1846512" y="4576331"/>
                <a:ext cx="3837600" cy="2160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5BBF94-8DBF-4A0B-B212-24212D0D90C0}"/>
                  </a:ext>
                </a:extLst>
              </p:cNvPr>
              <p:cNvSpPr txBox="1"/>
              <p:nvPr/>
            </p:nvSpPr>
            <p:spPr>
              <a:xfrm>
                <a:off x="1846512" y="4576330"/>
                <a:ext cx="3095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Название</a:t>
                </a:r>
              </a:p>
            </p:txBody>
          </p:sp>
          <p:sp>
            <p:nvSpPr>
              <p:cNvPr id="29" name="Прямоугольник: скругленные углы 28">
                <a:extLst>
                  <a:ext uri="{FF2B5EF4-FFF2-40B4-BE49-F238E27FC236}">
                    <a16:creationId xmlns:a16="http://schemas.microsoft.com/office/drawing/2014/main" id="{0E29BC5C-04E5-48BF-BBD2-E1EE5B18D34D}"/>
                  </a:ext>
                </a:extLst>
              </p:cNvPr>
              <p:cNvSpPr/>
              <p:nvPr/>
            </p:nvSpPr>
            <p:spPr>
              <a:xfrm>
                <a:off x="1969849" y="5017500"/>
                <a:ext cx="1228725" cy="36933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CFFD534D-C9D7-4315-9773-3525C734F395}"/>
                  </a:ext>
                </a:extLst>
              </p:cNvPr>
              <p:cNvSpPr/>
              <p:nvPr/>
            </p:nvSpPr>
            <p:spPr>
              <a:xfrm>
                <a:off x="1969849" y="5458670"/>
                <a:ext cx="1438275" cy="4431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7034E277-06D1-4583-826B-B86BBE71B5DA}"/>
                  </a:ext>
                </a:extLst>
              </p:cNvPr>
              <p:cNvSpPr/>
              <p:nvPr/>
            </p:nvSpPr>
            <p:spPr>
              <a:xfrm>
                <a:off x="3767933" y="5004361"/>
                <a:ext cx="1572657" cy="10155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0CABEABC-433B-4CCF-960C-9DE95D42D340}"/>
                  </a:ext>
                </a:extLst>
              </p:cNvPr>
              <p:cNvSpPr/>
              <p:nvPr/>
            </p:nvSpPr>
            <p:spPr>
              <a:xfrm>
                <a:off x="2264298" y="5988926"/>
                <a:ext cx="991088" cy="2979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58CFED08-4F7C-4520-9EF1-5C52A4A90976}"/>
                  </a:ext>
                </a:extLst>
              </p:cNvPr>
              <p:cNvSpPr/>
              <p:nvPr/>
            </p:nvSpPr>
            <p:spPr>
              <a:xfrm>
                <a:off x="4058717" y="6115652"/>
                <a:ext cx="991088" cy="2979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06174D72-E877-41E6-8064-E2AECE6BC428}"/>
                  </a:ext>
                </a:extLst>
              </p:cNvPr>
              <p:cNvSpPr/>
              <p:nvPr/>
            </p:nvSpPr>
            <p:spPr>
              <a:xfrm>
                <a:off x="1921645" y="6351194"/>
                <a:ext cx="1846288" cy="29790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D49AB663-ABE4-4887-BEEC-838536E182D5}"/>
              </a:ext>
            </a:extLst>
          </p:cNvPr>
          <p:cNvSpPr/>
          <p:nvPr/>
        </p:nvSpPr>
        <p:spPr>
          <a:xfrm>
            <a:off x="9201404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C73E986-D82B-4459-86D1-F172906EC348}"/>
              </a:ext>
            </a:extLst>
          </p:cNvPr>
          <p:cNvSpPr/>
          <p:nvPr/>
        </p:nvSpPr>
        <p:spPr>
          <a:xfrm>
            <a:off x="8210097" y="1318161"/>
            <a:ext cx="162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PowerPoint</a:t>
            </a:r>
            <a:endParaRPr lang="ru-RU" sz="2400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5788C64-4F45-46F4-B817-CD78C1EEB044}"/>
              </a:ext>
            </a:extLst>
          </p:cNvPr>
          <p:cNvSpPr/>
          <p:nvPr/>
        </p:nvSpPr>
        <p:spPr>
          <a:xfrm>
            <a:off x="11266631" y="3587358"/>
            <a:ext cx="942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Origin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4B07DD-238F-4D91-9FEF-CF8DAEA767D5}"/>
              </a:ext>
            </a:extLst>
          </p:cNvPr>
          <p:cNvSpPr/>
          <p:nvPr/>
        </p:nvSpPr>
        <p:spPr>
          <a:xfrm>
            <a:off x="789462" y="5809588"/>
            <a:ext cx="8123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Размеры объектов – руками: </a:t>
            </a:r>
            <a:br>
              <a:rPr lang="ru-RU" sz="2400" dirty="0"/>
            </a:br>
            <a:r>
              <a:rPr lang="ru-RU" sz="2400" dirty="0"/>
              <a:t>Правая кнопка (возможно на границе) –</a:t>
            </a:r>
            <a:r>
              <a:rPr lang="en-US" sz="2400" dirty="0"/>
              <a:t>&gt;</a:t>
            </a:r>
            <a:r>
              <a:rPr lang="ru-RU" sz="2400" dirty="0"/>
              <a:t> Размер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E345440-1DAB-4318-9AB1-8326C658F474}"/>
              </a:ext>
            </a:extLst>
          </p:cNvPr>
          <p:cNvSpPr/>
          <p:nvPr/>
        </p:nvSpPr>
        <p:spPr>
          <a:xfrm>
            <a:off x="8196317" y="6317606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4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34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цели доклада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135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Представленные ниже правила оформления и их аргументация исходят </a:t>
            </a:r>
            <a:br>
              <a:rPr lang="ru-RU" sz="2400" dirty="0"/>
            </a:br>
            <a:r>
              <a:rPr lang="ru-RU" sz="2400" dirty="0"/>
              <a:t>из предположения, что </a:t>
            </a:r>
            <a:r>
              <a:rPr lang="ru-RU" sz="2400" b="1" dirty="0"/>
              <a:t>ваши цели – это 1) успешно донести информацию и </a:t>
            </a:r>
            <a:br>
              <a:rPr lang="ru-RU" sz="2400" b="1" dirty="0"/>
            </a:br>
            <a:r>
              <a:rPr lang="ru-RU" sz="2400" b="1" dirty="0"/>
              <a:t>2) создать положительное впечатление</a:t>
            </a:r>
            <a:r>
              <a:rPr lang="ru-RU" sz="2400" dirty="0"/>
              <a:t>. Возможны ещё дополнительные цели – 3) заинтересовать и 4) впечатлить, однако они достигаются уже скорее </a:t>
            </a:r>
            <a:br>
              <a:rPr lang="ru-RU" sz="2400" dirty="0"/>
            </a:br>
            <a:r>
              <a:rPr lang="ru-RU" sz="2400" dirty="0"/>
              <a:t>не структурой/оформлением, а содержанием.</a:t>
            </a:r>
          </a:p>
          <a:p>
            <a:pPr marL="0" indent="0">
              <a:buNone/>
            </a:pPr>
            <a:r>
              <a:rPr lang="ru-RU" sz="2400" dirty="0"/>
              <a:t>В эти цели принципиально не входит воздействие на эмоции слушателя – </a:t>
            </a:r>
            <a:br>
              <a:rPr lang="ru-RU" sz="2400" dirty="0"/>
            </a:br>
            <a:r>
              <a:rPr lang="ru-RU" sz="2400" dirty="0"/>
              <a:t>там набор правил (инструментов) может быть совершенно другим.</a:t>
            </a:r>
          </a:p>
          <a:p>
            <a:pPr marL="0" indent="0">
              <a:buNone/>
            </a:pPr>
            <a:r>
              <a:rPr lang="ru-RU" sz="2400" dirty="0"/>
              <a:t>Помните, что в научном докладе основное – это именно доклад, презентация – лишь вспомогательный инструмент. И как любой инструмент, она призвана помогать в достижении целей, а не мешать им.</a:t>
            </a:r>
          </a:p>
          <a:p>
            <a:r>
              <a:rPr lang="ru-RU" sz="2400" dirty="0"/>
              <a:t>Если элемент презентации помогает достижению целей – его надо добавить, если мешает – убрать. Каждый элемент оценивайте по этому принципу.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4</a:t>
            </a:fld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D882EA6-DA10-4C05-8ED8-AED0FD83554D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0886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502460-04F6-4F84-A24B-CFEBEF9CDF16}"/>
              </a:ext>
            </a:extLst>
          </p:cNvPr>
          <p:cNvSpPr/>
          <p:nvPr/>
        </p:nvSpPr>
        <p:spPr>
          <a:xfrm>
            <a:off x="940816" y="1224320"/>
            <a:ext cx="10515600" cy="10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4F6F7E"/>
              </a:gs>
              <a:gs pos="83000">
                <a:srgbClr val="4F6F7E"/>
              </a:gs>
              <a:gs pos="100000">
                <a:srgbClr val="4F6F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91DD988-B2E1-4A88-8B18-F5C2C8E79793}"/>
              </a:ext>
            </a:extLst>
          </p:cNvPr>
          <p:cNvGrpSpPr/>
          <p:nvPr/>
        </p:nvGrpSpPr>
        <p:grpSpPr>
          <a:xfrm>
            <a:off x="10648941" y="6031261"/>
            <a:ext cx="1008000" cy="1008000"/>
            <a:chOff x="9803244" y="7076961"/>
            <a:chExt cx="1003250" cy="1003250"/>
          </a:xfrm>
        </p:grpSpPr>
        <p:sp>
          <p:nvSpPr>
            <p:cNvPr id="20" name="Солнце 19">
              <a:extLst>
                <a:ext uri="{FF2B5EF4-FFF2-40B4-BE49-F238E27FC236}">
                  <a16:creationId xmlns:a16="http://schemas.microsoft.com/office/drawing/2014/main" id="{3755563A-826F-4306-84EE-C22C58946530}"/>
                </a:ext>
              </a:extLst>
            </p:cNvPr>
            <p:cNvSpPr/>
            <p:nvPr/>
          </p:nvSpPr>
          <p:spPr>
            <a:xfrm>
              <a:off x="9803244" y="7076961"/>
              <a:ext cx="1003250" cy="1003250"/>
            </a:xfrm>
            <a:prstGeom prst="sun">
              <a:avLst>
                <a:gd name="adj" fmla="val 34877"/>
              </a:avLst>
            </a:prstGeom>
            <a:solidFill>
              <a:srgbClr val="EFB14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A775B80-CA3A-4EBF-B809-7039FB1D3014}"/>
                </a:ext>
              </a:extLst>
            </p:cNvPr>
            <p:cNvSpPr/>
            <p:nvPr/>
          </p:nvSpPr>
          <p:spPr>
            <a:xfrm>
              <a:off x="10119866" y="7408750"/>
              <a:ext cx="365125" cy="365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40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FB140"/>
                </a:solidFill>
              </a:rPr>
              <a:t>НУМЕРАЦИЯ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858C0B5F-2B37-47A4-96FF-A6CD274A2C49}"/>
              </a:ext>
            </a:extLst>
          </p:cNvPr>
          <p:cNvSpPr txBox="1">
            <a:spLocks/>
          </p:cNvSpPr>
          <p:nvPr/>
        </p:nvSpPr>
        <p:spPr>
          <a:xfrm>
            <a:off x="8574024" y="55793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24DE3-B169-48D5-B784-4C1716BB8967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BE1C1-D9A6-4885-B4FB-DB78954E221B}"/>
              </a:ext>
            </a:extLst>
          </p:cNvPr>
          <p:cNvSpPr txBox="1"/>
          <p:nvPr/>
        </p:nvSpPr>
        <p:spPr>
          <a:xfrm>
            <a:off x="9221724" y="5566662"/>
            <a:ext cx="18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Автоматическая:</a:t>
            </a:r>
          </a:p>
        </p:txBody>
      </p:sp>
      <p:sp>
        <p:nvSpPr>
          <p:cNvPr id="7" name="Овал 6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noFill/>
          <a:ln w="38100">
            <a:solidFill>
              <a:srgbClr val="EFB1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314" name="Picture 2" descr="Бессмысленная картинка... ... в бессмысленное утро. Понятие не имею, как это попало на мой комп, но доставило">
            <a:extLst>
              <a:ext uri="{FF2B5EF4-FFF2-40B4-BE49-F238E27FC236}">
                <a16:creationId xmlns:a16="http://schemas.microsoft.com/office/drawing/2014/main" id="{41EBBF85-42BE-4E59-BFB7-D436790C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6" y="1990723"/>
            <a:ext cx="3735324" cy="29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9A3F7-5748-4A03-9F5C-B34EF8CAB357}"/>
              </a:ext>
            </a:extLst>
          </p:cNvPr>
          <p:cNvSpPr txBox="1"/>
          <p:nvPr/>
        </p:nvSpPr>
        <p:spPr>
          <a:xfrm>
            <a:off x="751774" y="4925800"/>
            <a:ext cx="4323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Рис. 1. Сумеречное </a:t>
            </a:r>
            <a:r>
              <a:rPr lang="ru-RU" sz="2400" dirty="0" err="1"/>
              <a:t>искрище</a:t>
            </a:r>
            <a:r>
              <a:rPr lang="ru-RU" sz="2400" dirty="0"/>
              <a:t> </a:t>
            </a:r>
            <a:r>
              <a:rPr lang="en-US" sz="2400" dirty="0"/>
              <a:t>[1]</a:t>
            </a:r>
            <a:endParaRPr lang="ru-RU" dirty="0"/>
          </a:p>
        </p:txBody>
      </p:sp>
      <p:pic>
        <p:nvPicPr>
          <p:cNvPr id="13316" name="Picture 4" descr="Смысла бессмысленная мысль. Бессмысленная статья. | Всем корвалол за мой  счёт... | Дзен">
            <a:extLst>
              <a:ext uri="{FF2B5EF4-FFF2-40B4-BE49-F238E27FC236}">
                <a16:creationId xmlns:a16="http://schemas.microsoft.com/office/drawing/2014/main" id="{9D4C6C9A-01D3-4D75-B5F7-E488813E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05" y="1990723"/>
            <a:ext cx="4983711" cy="29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5FB542-C1C6-44EC-AAD9-71F1C1932BC3}"/>
              </a:ext>
            </a:extLst>
          </p:cNvPr>
          <p:cNvSpPr txBox="1"/>
          <p:nvPr/>
        </p:nvSpPr>
        <p:spPr>
          <a:xfrm>
            <a:off x="7116608" y="4944380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Рис. 2. Чушь собачья </a:t>
            </a:r>
            <a:r>
              <a:rPr lang="en-US" sz="2400" dirty="0"/>
              <a:t>[1]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2949B-78CC-4044-B7BC-C8FDB70DE20E}"/>
              </a:ext>
            </a:extLst>
          </p:cNvPr>
          <p:cNvSpPr txBox="1"/>
          <p:nvPr/>
        </p:nvSpPr>
        <p:spPr>
          <a:xfrm>
            <a:off x="735584" y="6303028"/>
            <a:ext cx="9345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[1] [</a:t>
            </a:r>
            <a:r>
              <a:rPr lang="ru-RU" sz="2400" dirty="0"/>
              <a:t>Поисковая выдача </a:t>
            </a:r>
            <a:r>
              <a:rPr lang="en-US" sz="2400" dirty="0"/>
              <a:t>Google</a:t>
            </a:r>
            <a:r>
              <a:rPr lang="ru-RU" sz="2400" dirty="0"/>
              <a:t> по запросу «бессмысленная картинка»</a:t>
            </a:r>
            <a:r>
              <a:rPr lang="en-US" sz="2400" dirty="0"/>
              <a:t>]</a:t>
            </a:r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15B3D1B-C509-449A-B0CD-1C6F9FF5A92F}"/>
              </a:ext>
            </a:extLst>
          </p:cNvPr>
          <p:cNvCxnSpPr>
            <a:cxnSpLocks/>
          </p:cNvCxnSpPr>
          <p:nvPr/>
        </p:nvCxnSpPr>
        <p:spPr>
          <a:xfrm>
            <a:off x="650174" y="4944380"/>
            <a:ext cx="1080516" cy="433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D11C2B6-E89A-4617-9389-91A17FD8F53E}"/>
              </a:ext>
            </a:extLst>
          </p:cNvPr>
          <p:cNvCxnSpPr>
            <a:cxnSpLocks/>
          </p:cNvCxnSpPr>
          <p:nvPr/>
        </p:nvCxnSpPr>
        <p:spPr>
          <a:xfrm>
            <a:off x="7040075" y="4950259"/>
            <a:ext cx="1080516" cy="433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D1FFA53-3C4B-4B86-9133-B0D103DB1864}"/>
              </a:ext>
            </a:extLst>
          </p:cNvPr>
          <p:cNvCxnSpPr>
            <a:cxnSpLocks/>
          </p:cNvCxnSpPr>
          <p:nvPr/>
        </p:nvCxnSpPr>
        <p:spPr>
          <a:xfrm>
            <a:off x="4575316" y="4976571"/>
            <a:ext cx="404579" cy="388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0050233-EDA1-4605-84C5-06DE0A9F916F}"/>
              </a:ext>
            </a:extLst>
          </p:cNvPr>
          <p:cNvCxnSpPr>
            <a:cxnSpLocks/>
          </p:cNvCxnSpPr>
          <p:nvPr/>
        </p:nvCxnSpPr>
        <p:spPr>
          <a:xfrm>
            <a:off x="9884817" y="4979240"/>
            <a:ext cx="404579" cy="388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E6CFE2B-FD0C-43E6-A140-6BBDBD62F320}"/>
              </a:ext>
            </a:extLst>
          </p:cNvPr>
          <p:cNvCxnSpPr>
            <a:cxnSpLocks/>
          </p:cNvCxnSpPr>
          <p:nvPr/>
        </p:nvCxnSpPr>
        <p:spPr>
          <a:xfrm>
            <a:off x="769663" y="6338159"/>
            <a:ext cx="404579" cy="388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ADF8666-C520-4057-AE1A-EB805AEA6E84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rgbClr val="EFB1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4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41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14CE32B-D632-4A48-B89D-DC9E7F717756}"/>
              </a:ext>
            </a:extLst>
          </p:cNvPr>
          <p:cNvSpPr/>
          <p:nvPr/>
        </p:nvSpPr>
        <p:spPr>
          <a:xfrm flipV="1">
            <a:off x="10651744" y="6369303"/>
            <a:ext cx="670883" cy="360000"/>
          </a:xfrm>
          <a:prstGeom prst="rect">
            <a:avLst/>
          </a:prstGeom>
          <a:solidFill>
            <a:srgbClr val="EFB1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217E42-510B-442F-B3D3-B9A162E26560}"/>
              </a:ext>
            </a:extLst>
          </p:cNvPr>
          <p:cNvSpPr/>
          <p:nvPr/>
        </p:nvSpPr>
        <p:spPr>
          <a:xfrm>
            <a:off x="940816" y="1224320"/>
            <a:ext cx="10515600" cy="10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4F6F7E"/>
              </a:gs>
              <a:gs pos="83000">
                <a:srgbClr val="4F6F7E"/>
              </a:gs>
              <a:gs pos="100000">
                <a:srgbClr val="4F6F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EFB140"/>
                </a:solidFill>
              </a:rPr>
              <a:t>3.1 ПРОГРЕСС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2192336"/>
            <a:ext cx="5943600" cy="3193027"/>
          </a:xfrm>
        </p:spPr>
        <p:txBody>
          <a:bodyPr>
            <a:normAutofit/>
          </a:bodyPr>
          <a:lstStyle/>
          <a:p>
            <a:r>
              <a:rPr lang="ru-RU" sz="2400" dirty="0"/>
              <a:t>Оглавление: </a:t>
            </a:r>
          </a:p>
          <a:p>
            <a:pPr marL="0" indent="0">
              <a:buNone/>
            </a:pPr>
            <a:r>
              <a:rPr lang="ru-RU" sz="2400" dirty="0"/>
              <a:t>	всей презентации / её частей </a:t>
            </a:r>
          </a:p>
          <a:p>
            <a:r>
              <a:rPr lang="ru-RU" sz="2400" dirty="0"/>
              <a:t>Номера разделов </a:t>
            </a:r>
          </a:p>
          <a:p>
            <a:pPr marL="0" indent="0">
              <a:buNone/>
            </a:pPr>
            <a:r>
              <a:rPr lang="ru-RU" sz="2400" dirty="0"/>
              <a:t>	в названии слайдов (</a:t>
            </a:r>
            <a:r>
              <a:rPr lang="ru-RU" sz="2400" dirty="0">
                <a:solidFill>
                  <a:schemeClr val="accent1"/>
                </a:solidFill>
              </a:rPr>
              <a:t>1</a:t>
            </a:r>
            <a:r>
              <a:rPr lang="ru-RU" sz="2400" dirty="0"/>
              <a:t>)</a:t>
            </a:r>
          </a:p>
          <a:p>
            <a:r>
              <a:rPr lang="ru-RU" sz="2400" dirty="0"/>
              <a:t>Общее число слайдов</a:t>
            </a:r>
          </a:p>
          <a:p>
            <a:pPr marL="0" indent="0">
              <a:buNone/>
            </a:pPr>
            <a:r>
              <a:rPr lang="ru-RU" sz="2400" dirty="0"/>
              <a:t>	в их нумерации (</a:t>
            </a:r>
            <a:r>
              <a:rPr lang="ru-RU" sz="2400" dirty="0">
                <a:solidFill>
                  <a:schemeClr val="accent1"/>
                </a:solidFill>
              </a:rPr>
              <a:t>2</a:t>
            </a:r>
            <a:r>
              <a:rPr lang="ru-RU" sz="2400" dirty="0"/>
              <a:t>)</a:t>
            </a:r>
          </a:p>
          <a:p>
            <a:r>
              <a:rPr lang="ru-RU" sz="2400" dirty="0"/>
              <a:t>Какой-то ползунок (</a:t>
            </a:r>
            <a:r>
              <a:rPr lang="ru-RU" sz="2400" dirty="0">
                <a:solidFill>
                  <a:schemeClr val="accent1"/>
                </a:solidFill>
              </a:rPr>
              <a:t>3</a:t>
            </a:r>
            <a:r>
              <a:rPr lang="ru-RU" sz="2400" dirty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b="1" smtClean="0">
                <a:hlinkClick r:id="" action="ppaction://hlinkshowjump?jump=firstslide"/>
              </a:rPr>
              <a:t>41</a:t>
            </a:fld>
            <a:r>
              <a:rPr lang="ru-RU" sz="1800" b="1" dirty="0"/>
              <a:t>/60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46473" y="419143"/>
            <a:ext cx="495300" cy="461665"/>
            <a:chOff x="844867" y="269516"/>
            <a:chExt cx="495300" cy="461665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14B13C25-7B2C-4D49-8F2C-09226672CC2F}"/>
                </a:ext>
              </a:extLst>
            </p:cNvPr>
            <p:cNvSpPr/>
            <p:nvPr/>
          </p:nvSpPr>
          <p:spPr>
            <a:xfrm>
              <a:off x="902017" y="309848"/>
              <a:ext cx="381000" cy="381000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7C31C7-A7EB-422A-A019-7C6F291F0C2B}"/>
                </a:ext>
              </a:extLst>
            </p:cNvPr>
            <p:cNvSpPr txBox="1"/>
            <p:nvPr/>
          </p:nvSpPr>
          <p:spPr>
            <a:xfrm>
              <a:off x="844867" y="269516"/>
              <a:ext cx="49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DACE1B2-EC34-482C-8650-27B0863A8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50339"/>
              </p:ext>
            </p:extLst>
          </p:nvPr>
        </p:nvGraphicFramePr>
        <p:xfrm>
          <a:off x="11615420" y="310402"/>
          <a:ext cx="208280" cy="627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54834144"/>
                    </a:ext>
                  </a:extLst>
                </a:gridCol>
              </a:tblGrid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71729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96419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248976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34172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72295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772588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82790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9700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37647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82075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F6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23527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FB1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845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8564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93441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376235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6303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85818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600636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931"/>
                  </a:ext>
                </a:extLst>
              </a:tr>
              <a:tr h="313560">
                <a:tc>
                  <a:txBody>
                    <a:bodyPr/>
                    <a:lstStyle/>
                    <a:p>
                      <a:endParaRPr lang="ru-RU" sz="400" dirty="0">
                        <a:solidFill>
                          <a:srgbClr val="33CC33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7934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C6AA3E-70A4-4AB8-99D7-E3FD54D02C04}"/>
              </a:ext>
            </a:extLst>
          </p:cNvPr>
          <p:cNvSpPr txBox="1"/>
          <p:nvPr/>
        </p:nvSpPr>
        <p:spPr>
          <a:xfrm rot="5400000">
            <a:off x="8726016" y="3304061"/>
            <a:ext cx="65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Введение      Глава 1           Глава 2	        Глава 3           Выводы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0132569" y="6046342"/>
            <a:ext cx="495300" cy="461665"/>
            <a:chOff x="844867" y="269516"/>
            <a:chExt cx="495300" cy="461665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14B13C25-7B2C-4D49-8F2C-09226672CC2F}"/>
                </a:ext>
              </a:extLst>
            </p:cNvPr>
            <p:cNvSpPr/>
            <p:nvPr/>
          </p:nvSpPr>
          <p:spPr>
            <a:xfrm>
              <a:off x="902017" y="309848"/>
              <a:ext cx="381000" cy="381000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7C31C7-A7EB-422A-A019-7C6F291F0C2B}"/>
                </a:ext>
              </a:extLst>
            </p:cNvPr>
            <p:cNvSpPr txBox="1"/>
            <p:nvPr/>
          </p:nvSpPr>
          <p:spPr>
            <a:xfrm>
              <a:off x="844867" y="269516"/>
              <a:ext cx="49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039991" y="101602"/>
            <a:ext cx="495300" cy="461665"/>
            <a:chOff x="844867" y="269516"/>
            <a:chExt cx="495300" cy="461665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4B13C25-7B2C-4D49-8F2C-09226672CC2F}"/>
                </a:ext>
              </a:extLst>
            </p:cNvPr>
            <p:cNvSpPr/>
            <p:nvPr/>
          </p:nvSpPr>
          <p:spPr>
            <a:xfrm>
              <a:off x="902017" y="309848"/>
              <a:ext cx="381000" cy="381000"/>
            </a:xfrm>
            <a:prstGeom prst="ellipse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7C31C7-A7EB-422A-A019-7C6F291F0C2B}"/>
                </a:ext>
              </a:extLst>
            </p:cNvPr>
            <p:cNvSpPr txBox="1"/>
            <p:nvPr/>
          </p:nvSpPr>
          <p:spPr>
            <a:xfrm>
              <a:off x="844867" y="269516"/>
              <a:ext cx="495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pic>
        <p:nvPicPr>
          <p:cNvPr id="14338" name="Picture 2" descr="Вера в прогресс — Газета Приднестровье">
            <a:extLst>
              <a:ext uri="{FF2B5EF4-FFF2-40B4-BE49-F238E27FC236}">
                <a16:creationId xmlns:a16="http://schemas.microsoft.com/office/drawing/2014/main" id="{318DAB42-EFC0-4D38-BE4F-753465D88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1204"/>
          <a:stretch/>
        </p:blipFill>
        <p:spPr bwMode="auto">
          <a:xfrm>
            <a:off x="941773" y="2192336"/>
            <a:ext cx="5000026" cy="31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105C319-F0A3-4410-B8DF-3A213E3826FB}"/>
              </a:ext>
            </a:extLst>
          </p:cNvPr>
          <p:cNvSpPr/>
          <p:nvPr/>
        </p:nvSpPr>
        <p:spPr>
          <a:xfrm>
            <a:off x="9180168" y="101996"/>
            <a:ext cx="758303" cy="440144"/>
          </a:xfrm>
          <a:prstGeom prst="roundRect">
            <a:avLst/>
          </a:prstGeom>
          <a:ln w="38100">
            <a:solidFill>
              <a:srgbClr val="EFB1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1027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DA361D-8CCD-40DB-96EE-C691715F182C}"/>
              </a:ext>
            </a:extLst>
          </p:cNvPr>
          <p:cNvSpPr/>
          <p:nvPr/>
        </p:nvSpPr>
        <p:spPr>
          <a:xfrm>
            <a:off x="940816" y="1224320"/>
            <a:ext cx="10515600" cy="10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4F6F7E"/>
              </a:gs>
              <a:gs pos="83000">
                <a:srgbClr val="4F6F7E"/>
              </a:gs>
              <a:gs pos="100000">
                <a:srgbClr val="4F6F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2532C5-CCEB-4ED6-BCF9-2F0F56837FE6}"/>
              </a:ext>
            </a:extLst>
          </p:cNvPr>
          <p:cNvSpPr/>
          <p:nvPr/>
        </p:nvSpPr>
        <p:spPr>
          <a:xfrm flipV="1">
            <a:off x="10962627" y="6369303"/>
            <a:ext cx="360000" cy="360000"/>
          </a:xfrm>
          <a:prstGeom prst="rect">
            <a:avLst/>
          </a:prstGeom>
          <a:solidFill>
            <a:srgbClr val="EFB1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FB140"/>
                </a:solidFill>
              </a:rPr>
              <a:t>ТЕКСТ НА СЛАЙДАХ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5257800" cy="1752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Старайтесь избегать полных предложений. Человек не может одновременно внимательно </a:t>
            </a:r>
            <a:br>
              <a:rPr lang="ru-RU" sz="2400" dirty="0"/>
            </a:br>
            <a:r>
              <a:rPr lang="ru-RU" sz="2400" dirty="0"/>
              <a:t>вас слушать и при этом читать текст. </a:t>
            </a:r>
            <a:br>
              <a:rPr lang="ru-RU" sz="2400" dirty="0"/>
            </a:br>
            <a:r>
              <a:rPr lang="ru-RU" sz="2400" b="1" dirty="0"/>
              <a:t>Не заставляйте его выбирать.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b="1" smtClean="0">
                <a:hlinkClick r:id="" action="ppaction://hlinkshowjump?jump=firstslide"/>
              </a:rPr>
              <a:t>42</a:t>
            </a:fld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83798" y="1825625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/>
              <a:t>Старайтесь избегать полных предложений. Человек не может одновременно внимательно вас слушать и при этом читать текст. Не заставляйте его выбирать.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4418" y="3819493"/>
            <a:ext cx="4981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Избегайте полных предложений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 растягивайте текст по ширине*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Контролируйте переносы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Выделяйте основные мысли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EC9A8A-340B-475C-8004-2AD78AF8A7D5}"/>
              </a:ext>
            </a:extLst>
          </p:cNvPr>
          <p:cNvSpPr/>
          <p:nvPr/>
        </p:nvSpPr>
        <p:spPr>
          <a:xfrm>
            <a:off x="3187361" y="5708756"/>
            <a:ext cx="5975690" cy="461665"/>
          </a:xfrm>
          <a:prstGeom prst="rect">
            <a:avLst/>
          </a:prstGeom>
          <a:ln w="38100">
            <a:solidFill>
              <a:srgbClr val="EFB14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Стена текста без выделений вызывает тоску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A515BA1-3033-4BC2-93D6-10E1708B1A18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rgbClr val="EFB1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6394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95B7F4-FD2F-4738-904D-5F621348D5A5}"/>
              </a:ext>
            </a:extLst>
          </p:cNvPr>
          <p:cNvSpPr/>
          <p:nvPr/>
        </p:nvSpPr>
        <p:spPr>
          <a:xfrm flipV="1">
            <a:off x="10962627" y="6369303"/>
            <a:ext cx="360000" cy="360000"/>
          </a:xfrm>
          <a:prstGeom prst="rect">
            <a:avLst/>
          </a:prstGeom>
          <a:solidFill>
            <a:srgbClr val="EFB1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F798BA-1C09-4B99-8E80-66D4F5681ACA}"/>
              </a:ext>
            </a:extLst>
          </p:cNvPr>
          <p:cNvSpPr/>
          <p:nvPr/>
        </p:nvSpPr>
        <p:spPr>
          <a:xfrm>
            <a:off x="940816" y="1224320"/>
            <a:ext cx="10515600" cy="10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4F6F7E"/>
              </a:gs>
              <a:gs pos="83000">
                <a:srgbClr val="4F6F7E"/>
              </a:gs>
              <a:gs pos="100000">
                <a:srgbClr val="4F6F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410A5-3FDD-43A3-91F0-E9F5DE00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FB140"/>
                </a:solidFill>
              </a:rPr>
              <a:t>РАЗМЕР ШРИФТОВ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89BD1-DE72-49F6-9331-E32D12F44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20" y="1738829"/>
            <a:ext cx="7610476" cy="337171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/>
              <a:t>Нормальный кегль для текста на слайдах – 24 (этот).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200" dirty="0"/>
              <a:t>22 кегль тоже подходит.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000" dirty="0"/>
              <a:t>20 часто маловат.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800" dirty="0"/>
              <a:t>Этот текст минимально рекомендованного 18го кегля.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400" dirty="0"/>
              <a:t>Этот текст написан 14ым кеглем.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1200" dirty="0"/>
              <a:t>А это текст 12го кегля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9AED2-DF91-4A4A-BD79-E19C462C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b="1" smtClean="0">
                <a:hlinkClick r:id="" action="ppaction://hlinkshowjump?jump=firstslide"/>
              </a:rPr>
              <a:t>43</a:t>
            </a:fld>
            <a:endParaRPr lang="ru-RU" b="1" dirty="0"/>
          </a:p>
        </p:txBody>
      </p:sp>
      <p:pic>
        <p:nvPicPr>
          <p:cNvPr id="3076" name="Picture 4" descr="https://sun9-15.userapi.com/impf/c841627/v841627857/6f134/VgUb4iETDok.jpg?size=920x960&amp;quality=96&amp;sign=bec53861b5a2baa4488ab728f5184b46&amp;type=album">
            <a:extLst>
              <a:ext uri="{FF2B5EF4-FFF2-40B4-BE49-F238E27FC236}">
                <a16:creationId xmlns:a16="http://schemas.microsoft.com/office/drawing/2014/main" id="{708A0DBE-1FC8-4E7A-95E8-2B72FBEE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75" y="1738828"/>
            <a:ext cx="3231225" cy="33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061F1E-80B1-47E8-BF4C-6D9E4CC00DB3}"/>
              </a:ext>
            </a:extLst>
          </p:cNvPr>
          <p:cNvSpPr/>
          <p:nvPr/>
        </p:nvSpPr>
        <p:spPr>
          <a:xfrm>
            <a:off x="837919" y="6108982"/>
            <a:ext cx="10344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18 кегль разных шрифтов: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Courier New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Bahnschrift</a:t>
            </a:r>
            <a:r>
              <a:rPr lang="ru-RU" dirty="0">
                <a:latin typeface="Bahnschrift" panose="020B0502040204020203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 Black" panose="020B0A04020102020204" pitchFamily="34" charset="0"/>
                <a:cs typeface="Times New Roman" panose="02020603050405020304" pitchFamily="18" charset="0"/>
              </a:rPr>
              <a:t>Arial Black</a:t>
            </a:r>
            <a:r>
              <a:rPr lang="ru-RU" dirty="0">
                <a:latin typeface="Arial Black" panose="020B0A0402010202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Yu Gothic Light</a:t>
            </a:r>
            <a:r>
              <a:rPr lang="ru-RU" dirty="0">
                <a:latin typeface="Yu Gothic Light" panose="020B0300000000000000" pitchFamily="34" charset="-128"/>
                <a:ea typeface="Yu Gothic Light" panose="020B0300000000000000" pitchFamily="34" charset="-128"/>
                <a:cs typeface="Times New Roman" panose="02020603050405020304" pitchFamily="18" charset="0"/>
              </a:rPr>
              <a:t>,</a:t>
            </a:r>
            <a:r>
              <a:rPr lang="ru-RU" dirty="0">
                <a:cs typeface="Times New Roman" panose="02020603050405020304" pitchFamily="18" charset="0"/>
              </a:rPr>
              <a:t> *</a:t>
            </a:r>
            <a:r>
              <a:rPr lang="en-US" dirty="0">
                <a:cs typeface="Times New Roman" panose="02020603050405020304" pitchFamily="18" charset="0"/>
              </a:rPr>
              <a:t>Calibri</a:t>
            </a:r>
            <a:r>
              <a:rPr lang="ru-RU" dirty="0"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NR,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Verdana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Gabriola" panose="04040605051002020D02" pitchFamily="82" charset="0"/>
                <a:cs typeface="Times New Roman" panose="02020603050405020304" pitchFamily="18" charset="0"/>
              </a:rPr>
              <a:t>Gabriola</a:t>
            </a:r>
            <a:r>
              <a:rPr 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A2C774-70FA-40D5-AD2E-09357C3702DC}"/>
              </a:ext>
            </a:extLst>
          </p:cNvPr>
          <p:cNvSpPr/>
          <p:nvPr/>
        </p:nvSpPr>
        <p:spPr>
          <a:xfrm>
            <a:off x="2295525" y="5396510"/>
            <a:ext cx="7848599" cy="461665"/>
          </a:xfrm>
          <a:prstGeom prst="rect">
            <a:avLst/>
          </a:prstGeom>
          <a:ln w="19050">
            <a:solidFill>
              <a:srgbClr val="EFB14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2400" dirty="0"/>
              <a:t>Считайте, что весь текст меньше 18 кегля* будет НЕ ВИДЕН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3FCA3F3-3591-4802-ACAB-D5F0DB33EF8F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rgbClr val="EFB1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9934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71C51-1386-4BFB-B211-5682CE236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74" y="2721689"/>
            <a:ext cx="6096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0C7ADC-500C-45F0-9875-4893B7B32D8B}"/>
              </a:ext>
            </a:extLst>
          </p:cNvPr>
          <p:cNvSpPr/>
          <p:nvPr/>
        </p:nvSpPr>
        <p:spPr>
          <a:xfrm flipV="1">
            <a:off x="10962627" y="6369303"/>
            <a:ext cx="360000" cy="360000"/>
          </a:xfrm>
          <a:prstGeom prst="rect">
            <a:avLst/>
          </a:prstGeom>
          <a:solidFill>
            <a:srgbClr val="EFB14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FBD729-DFB8-40A1-AE30-23AE64937541}"/>
              </a:ext>
            </a:extLst>
          </p:cNvPr>
          <p:cNvSpPr/>
          <p:nvPr/>
        </p:nvSpPr>
        <p:spPr>
          <a:xfrm>
            <a:off x="940816" y="1224320"/>
            <a:ext cx="10515600" cy="10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4F6F7E"/>
              </a:gs>
              <a:gs pos="83000">
                <a:srgbClr val="4F6F7E"/>
              </a:gs>
              <a:gs pos="100000">
                <a:srgbClr val="4F6F7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410A5-3FDD-43A3-91F0-E9F5DE00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EFB140"/>
                </a:solidFill>
              </a:rPr>
              <a:t>РАЗМЕР ШРИФТОВ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A89BD1-DE72-49F6-9331-E32D12F44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9875"/>
                <a:ext cx="11049001" cy="89734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Угловой размер</m:t>
                          </m:r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ru-RU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 dirty="0" smtClean="0">
                                  <a:latin typeface="Cambria Math" panose="02040503050406030204" pitchFamily="18" charset="0"/>
                                </a:rPr>
                                <m:t>экрана 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ноутбука в 15.6 </m:t>
                              </m:r>
                              <m:r>
                                <a:rPr lang="ru-RU" sz="2400" i="1" dirty="0" smtClean="0">
                                  <a:latin typeface="Cambria Math" panose="02040503050406030204" pitchFamily="18" charset="0"/>
                                </a:rPr>
                                <m:t>дюймов</m:t>
                              </m:r>
                            </m:e>
                          </m:d>
                        </m:num>
                        <m:den>
                          <m:r>
                            <a:rPr lang="ru-RU" sz="2400" i="1" dirty="0">
                              <a:latin typeface="Cambria Math" panose="02040503050406030204" pitchFamily="18" charset="0"/>
                            </a:rPr>
                            <m:t>Угловой размер </m:t>
                          </m:r>
                          <m:d>
                            <m:dPr>
                              <m:ctrlP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dirty="0" smtClean="0">
                                  <a:latin typeface="Cambria Math" panose="02040503050406030204" pitchFamily="18" charset="0"/>
                                </a:rPr>
                                <m:t>проектор</m:t>
                              </m:r>
                              <m:r>
                                <a:rPr lang="ru-RU" sz="2400" i="1" dirty="0">
                                  <a:latin typeface="Cambria Math" panose="02040503050406030204" pitchFamily="18" charset="0"/>
                                </a:rPr>
                                <m:t> в большом зале</m:t>
                              </m:r>
                            </m:e>
                          </m:d>
                        </m:den>
                      </m:f>
                      <m:r>
                        <a:rPr lang="ru-RU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ru-RU" sz="2400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A89BD1-DE72-49F6-9331-E32D12F44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9875"/>
                <a:ext cx="11049001" cy="89734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8" y="2725292"/>
            <a:ext cx="4564800" cy="34236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9AED2-DF91-4A4A-BD79-E19C462C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b="1" smtClean="0">
                <a:hlinkClick r:id="" action="ppaction://hlinkshowjump?jump=firstslide"/>
              </a:rPr>
              <a:t>44</a:t>
            </a:fld>
            <a:endParaRPr lang="ru-RU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E626AA-E472-4607-87ED-6D9134697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74" y="2721689"/>
            <a:ext cx="6096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A6AAB00-840D-4288-A61B-911E6E8BBBCE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rgbClr val="EFB14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7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72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1DACB3-FB2F-4EA7-80C6-F63472DAB5D4}"/>
              </a:ext>
            </a:extLst>
          </p:cNvPr>
          <p:cNvSpPr/>
          <p:nvPr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–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2775" y="2754264"/>
            <a:ext cx="4391025" cy="1914525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Размер элементов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Экспериментальные ошибки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Избегайте рамок в легенде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Аппроксимации наглядны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solidFill>
                  <a:schemeClr val="accent1">
                    <a:lumMod val="50000"/>
                  </a:schemeClr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45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92688"/>
              </p:ext>
            </p:extLst>
          </p:nvPr>
        </p:nvGraphicFramePr>
        <p:xfrm>
          <a:off x="476251" y="1571576"/>
          <a:ext cx="6096000" cy="466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1" y="1571576"/>
                        <a:ext cx="6096000" cy="466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0A5552-17F9-4FCF-A2B5-928A71858C5F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15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6E362B-050B-4F90-8F8D-122D9BA723DC}"/>
              </a:ext>
            </a:extLst>
          </p:cNvPr>
          <p:cNvSpPr/>
          <p:nvPr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339343"/>
              </p:ext>
            </p:extLst>
          </p:nvPr>
        </p:nvGraphicFramePr>
        <p:xfrm>
          <a:off x="6885706" y="1380846"/>
          <a:ext cx="5058681" cy="387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30" name="Объект 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5706" y="1380846"/>
                        <a:ext cx="5058681" cy="387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33962-B636-4728-AEA8-5401C2B6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5694" cy="1325563"/>
          </a:xfrm>
        </p:spPr>
        <p:txBody>
          <a:bodyPr>
            <a:normAutofit/>
          </a:bodyPr>
          <a:lstStyle/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– 2. Объясняющие подписи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AE0D4-C280-4B36-9810-F0E50822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484" y="2367224"/>
            <a:ext cx="6429374" cy="203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Варианты подписей линий на графиках: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самой линией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легенде на рисунке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подвале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18AB87-73BD-4FF2-AFF1-FC7C67E0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solidFill>
                  <a:schemeClr val="accent1">
                    <a:lumMod val="50000"/>
                  </a:schemeClr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46</a:t>
            </a:fld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7047" y="5340687"/>
            <a:ext cx="390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Скорее всего лишняя подпись.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Чёрная линия – параметры 1,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красная линия – параметры 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08115-3D9B-469B-B9A2-EBAA369FA9CF}"/>
              </a:ext>
            </a:extLst>
          </p:cNvPr>
          <p:cNvSpPr txBox="1"/>
          <p:nvPr/>
        </p:nvSpPr>
        <p:spPr>
          <a:xfrm>
            <a:off x="824483" y="5445713"/>
            <a:ext cx="5818913" cy="769441"/>
          </a:xfrm>
          <a:prstGeom prst="rect">
            <a:avLst/>
          </a:prstGeom>
          <a:noFill/>
          <a:ln w="28575">
            <a:solidFill>
              <a:srgbClr val="EFB140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Картинки стоит оформлять так, чтобы скорость их понимания была наибольшей.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9A30147-B4FC-4738-B926-2C62E3DC61A6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1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9D4288-075E-46BD-9C76-E28A761FBCB1}"/>
              </a:ext>
            </a:extLst>
          </p:cNvPr>
          <p:cNvSpPr/>
          <p:nvPr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– 3. Сборник ошибок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44489"/>
              </p:ext>
            </p:extLst>
          </p:nvPr>
        </p:nvGraphicFramePr>
        <p:xfrm>
          <a:off x="885825" y="1577746"/>
          <a:ext cx="5040313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825" y="1577746"/>
                        <a:ext cx="5040313" cy="385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514918"/>
              </p:ext>
            </p:extLst>
          </p:nvPr>
        </p:nvGraphicFramePr>
        <p:xfrm>
          <a:off x="6313488" y="1879502"/>
          <a:ext cx="5040312" cy="385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3488" y="1879502"/>
                        <a:ext cx="5040312" cy="385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1559" y="5305081"/>
            <a:ext cx="461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Рис. 1. Зависимость определяемой величины от меняющегося параметра, чёрная линия – линия 1, красная линия – линия 2 при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Условиях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Условиях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66627" y="1837490"/>
            <a:ext cx="1414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Условия 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20310" y="1837210"/>
            <a:ext cx="141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Условия 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759" y="1383237"/>
            <a:ext cx="5001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Очень плохо (минимум 14 проблем):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9618" y="1383237"/>
            <a:ext cx="13020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Хорошо: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13800" y="5791399"/>
            <a:ext cx="5472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определяемой величины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меняющегося параметра.</a:t>
            </a:r>
          </a:p>
        </p:txBody>
      </p:sp>
      <p:sp>
        <p:nvSpPr>
          <p:cNvPr id="10" name="Овал 9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solidFill>
                  <a:schemeClr val="accent1">
                    <a:lumMod val="50000"/>
                  </a:schemeClr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47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2C7EE28-F9F5-46C8-AF31-5A51F99C2C0E}"/>
              </a:ext>
            </a:extLst>
          </p:cNvPr>
          <p:cNvSpPr/>
          <p:nvPr/>
        </p:nvSpPr>
        <p:spPr>
          <a:xfrm>
            <a:off x="6115337" y="1847301"/>
            <a:ext cx="72000" cy="385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3B88AC77-B41E-45F9-A250-0A35AB3CD7BA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66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5E3656-B780-4066-B773-8084750A239A}"/>
              </a:ext>
            </a:extLst>
          </p:cNvPr>
          <p:cNvSpPr/>
          <p:nvPr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solidFill>
                  <a:schemeClr val="accent1">
                    <a:lumMod val="50000"/>
                  </a:schemeClr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48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84332"/>
              </p:ext>
            </p:extLst>
          </p:nvPr>
        </p:nvGraphicFramePr>
        <p:xfrm>
          <a:off x="838200" y="2497514"/>
          <a:ext cx="473964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815">
                  <a:extLst>
                    <a:ext uri="{9D8B030D-6E8A-4147-A177-3AD203B41FA5}">
                      <a16:colId xmlns:a16="http://schemas.microsoft.com/office/drawing/2014/main" val="2778837282"/>
                    </a:ext>
                  </a:extLst>
                </a:gridCol>
                <a:gridCol w="3861825">
                  <a:extLst>
                    <a:ext uri="{9D8B030D-6E8A-4147-A177-3AD203B41FA5}">
                      <a16:colId xmlns:a16="http://schemas.microsoft.com/office/drawing/2014/main" val="3505572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что обратить внимание</a:t>
                      </a:r>
                      <a:r>
                        <a:rPr lang="ru-RU" baseline="0" dirty="0"/>
                        <a:t> в таблицах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3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Общий стиль таблицы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3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Размер текста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34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Размер ячеек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00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Переносы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Выравнивание внутри ячеек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 горизонтали и</a:t>
                      </a:r>
                      <a:r>
                        <a:rPr lang="ru-RU" baseline="0" dirty="0"/>
                        <a:t> вертикали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6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Единицы</a:t>
                      </a:r>
                      <a:r>
                        <a:rPr lang="ru-RU" baseline="0" dirty="0"/>
                        <a:t> измерения – чаще всего удобнее в шапке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71478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8200" y="1712594"/>
            <a:ext cx="4743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Плохо (автоматическая таблица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уменьшенным левым столбцом):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0404" y="1897260"/>
            <a:ext cx="5271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Хорошо (для стиля этой презентации):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08587"/>
              </p:ext>
            </p:extLst>
          </p:nvPr>
        </p:nvGraphicFramePr>
        <p:xfrm>
          <a:off x="6306029" y="2508091"/>
          <a:ext cx="5047771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881">
                  <a:extLst>
                    <a:ext uri="{9D8B030D-6E8A-4147-A177-3AD203B41FA5}">
                      <a16:colId xmlns:a16="http://schemas.microsoft.com/office/drawing/2014/main" val="2778837282"/>
                    </a:ext>
                  </a:extLst>
                </a:gridCol>
                <a:gridCol w="4456890">
                  <a:extLst>
                    <a:ext uri="{9D8B030D-6E8A-4147-A177-3AD203B41FA5}">
                      <a16:colId xmlns:a16="http://schemas.microsoft.com/office/drawing/2014/main" val="35055720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что обратить внимание</a:t>
                      </a:r>
                      <a:r>
                        <a:rPr lang="ru-RU" sz="20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таблицах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3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стиль таблицы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63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текста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34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Размер ячеек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0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Переносы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0449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Выравнивание внутри ячеек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горизонтали и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вертикали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96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Единицы</a:t>
                      </a: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измерения – </a:t>
                      </a:r>
                      <a:b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чаще всего удобнее в шапке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99714784"/>
                  </a:ext>
                </a:extLst>
              </a:tr>
            </a:tbl>
          </a:graphicData>
        </a:graphic>
      </p:graphicFrame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EF47EB-3E97-4491-86E3-4B7E1BF84182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49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A98E31-E424-47BC-A4C8-AFB714EFDE10}"/>
              </a:ext>
            </a:extLst>
          </p:cNvPr>
          <p:cNvSpPr/>
          <p:nvPr/>
        </p:nvSpPr>
        <p:spPr>
          <a:xfrm>
            <a:off x="0" y="6538912"/>
            <a:ext cx="12192000" cy="3190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928604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Подписи к элементам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37" y="2699977"/>
            <a:ext cx="6363514" cy="20813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Два принципа: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взгляда на элемент должно быть понятно, что на нём изображено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(из подписи или из контекста).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Избыточные подписи мешают восприятию.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solidFill>
                  <a:schemeClr val="accent1">
                    <a:lumMod val="50000"/>
                  </a:schemeClr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49</a:t>
            </a:fld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07C5234-E8C6-4E7F-B871-F2AADC83A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87243"/>
              </p:ext>
            </p:extLst>
          </p:nvPr>
        </p:nvGraphicFramePr>
        <p:xfrm>
          <a:off x="7064905" y="1979640"/>
          <a:ext cx="4602869" cy="352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F07C5234-E8C6-4E7F-B871-F2AADC83A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64905" y="1979640"/>
                        <a:ext cx="4602869" cy="3522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5EB280-5AB1-4960-AB01-9B88B7584B3D}"/>
              </a:ext>
            </a:extLst>
          </p:cNvPr>
          <p:cNvSpPr txBox="1"/>
          <p:nvPr/>
        </p:nvSpPr>
        <p:spPr>
          <a:xfrm>
            <a:off x="7020281" y="5537118"/>
            <a:ext cx="469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График, демонстрирующий зависимость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внимания слушателя от времени доклада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A8509-AA66-4232-A564-430A8ECBB130}"/>
              </a:ext>
            </a:extLst>
          </p:cNvPr>
          <p:cNvSpPr txBox="1"/>
          <p:nvPr/>
        </p:nvSpPr>
        <p:spPr>
          <a:xfrm>
            <a:off x="7070038" y="1635991"/>
            <a:ext cx="459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Данные из воображения Вервальда А.М.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8B6364E-022A-4361-980B-90374469086F}"/>
              </a:ext>
            </a:extLst>
          </p:cNvPr>
          <p:cNvCxnSpPr>
            <a:cxnSpLocks/>
          </p:cNvCxnSpPr>
          <p:nvPr/>
        </p:nvCxnSpPr>
        <p:spPr>
          <a:xfrm>
            <a:off x="7097062" y="5736869"/>
            <a:ext cx="45385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B2632F3-B84C-4DE2-8F2F-02CCF4978B88}"/>
              </a:ext>
            </a:extLst>
          </p:cNvPr>
          <p:cNvCxnSpPr>
            <a:cxnSpLocks/>
          </p:cNvCxnSpPr>
          <p:nvPr/>
        </p:nvCxnSpPr>
        <p:spPr>
          <a:xfrm>
            <a:off x="7042256" y="6008869"/>
            <a:ext cx="464816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1923EA2-3F60-4B51-991F-5B8FD380F3E4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3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Внимание слушателя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0772955" cy="4667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Внимание слушателя будет разделено между двумя вещами: вашей речью и вашими слайдами. При этом человек не способен одновременно качественно анализировать оба вида информации – визуальную и слуховую, если их смысл принципиально отличается. Не пытаться анализировать их ему тоже сложно. Отсюда следуют следующие принципы:</a:t>
            </a:r>
          </a:p>
          <a:p>
            <a:r>
              <a:rPr lang="ru-RU" sz="2400" dirty="0"/>
              <a:t>Речь и слайды должны быть связаны между собой – желательно, чтобы каждой проговариваемой мысли соответствовал визуальный элемент, </a:t>
            </a:r>
            <a:br>
              <a:rPr lang="ru-RU" sz="2400" dirty="0"/>
            </a:br>
            <a:r>
              <a:rPr lang="ru-RU" sz="2400" dirty="0"/>
              <a:t>а каждому элементу – проговариваемая мысль. </a:t>
            </a:r>
            <a:r>
              <a:rPr lang="ru-RU" sz="2400" b="1" dirty="0"/>
              <a:t>Избегайте ситуаций, </a:t>
            </a:r>
            <a:br>
              <a:rPr lang="ru-RU" sz="2400" b="1" dirty="0"/>
            </a:br>
            <a:r>
              <a:rPr lang="ru-RU" sz="2400" b="1" dirty="0"/>
              <a:t>в которых слушателю надо выбирать: слушать вас или читать презентацию.</a:t>
            </a:r>
          </a:p>
          <a:p>
            <a:r>
              <a:rPr lang="ru-RU" sz="2400" dirty="0"/>
              <a:t>Презентация не должна отвлекать слушателя от доклада. Не отсылайте его изучать информацию на слайде, про которую ничего не скажете. </a:t>
            </a:r>
            <a:br>
              <a:rPr lang="ru-RU" sz="2400" dirty="0"/>
            </a:br>
            <a:r>
              <a:rPr lang="ru-RU" sz="2400" dirty="0"/>
              <a:t>Вместе с этим не создавайте ситуаций, когда вы долго произносите текст, </a:t>
            </a:r>
            <a:br>
              <a:rPr lang="ru-RU" sz="2400" dirty="0"/>
            </a:br>
            <a:r>
              <a:rPr lang="ru-RU" sz="2400" dirty="0"/>
              <a:t>а визуальной зацепки под него нет. В обоих случаях вы </a:t>
            </a:r>
            <a:r>
              <a:rPr lang="ru-RU" sz="2400" i="1" dirty="0"/>
              <a:t>побуждаете</a:t>
            </a:r>
            <a:r>
              <a:rPr lang="ru-RU" sz="2400" dirty="0"/>
              <a:t> слушателя отвлекаться от речи доклада.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5</a:t>
            </a:fld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49CABD-F25E-427B-A786-02CF48B7C220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4921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599940" y="629325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81936" y="6330145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50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  <a:latin typeface="Trebuchet MS" panose="020B0603020202020204" pitchFamily="34" charset="0"/>
              </a:rPr>
              <a:t>Ссылки на 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6202682" cy="646331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Trebuchet MS" panose="020B0603020202020204" pitchFamily="34" charset="0"/>
              </a:rPr>
              <a:t>На источник данных всегда надо ссылаться</a:t>
            </a:r>
            <a:endParaRPr lang="ru-RU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Details are in the caption following th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1" t="2323" r="751" b="660"/>
          <a:stretch/>
        </p:blipFill>
        <p:spPr bwMode="auto">
          <a:xfrm>
            <a:off x="7112001" y="1554027"/>
            <a:ext cx="387857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7168" y="5332494"/>
            <a:ext cx="546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Доля работ, получивших хотя бы одно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цитирование, в разных сферах.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3258" y="2836996"/>
            <a:ext cx="55937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[</a:t>
            </a:r>
            <a:r>
              <a:rPr lang="en-US" sz="2200" dirty="0">
                <a:solidFill>
                  <a:srgbClr val="00B050"/>
                </a:solidFill>
                <a:latin typeface="Trebuchet MS" panose="020B0603020202020204" pitchFamily="34" charset="0"/>
              </a:rPr>
              <a:t>Larivière, V.</a:t>
            </a:r>
            <a:r>
              <a:rPr lang="en-US" sz="2200" dirty="0">
                <a:latin typeface="Trebuchet MS" panose="020B0603020202020204" pitchFamily="34" charset="0"/>
              </a:rPr>
              <a:t>; Gingras, Y.; Archambault, É. </a:t>
            </a:r>
            <a:r>
              <a:rPr lang="en-US" sz="2200" i="1" dirty="0">
                <a:latin typeface="Trebuchet MS" panose="020B0603020202020204" pitchFamily="34" charset="0"/>
              </a:rPr>
              <a:t>The Decline in the Concentration of Citations, 1900-2007.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rebuchet MS" panose="020B0603020202020204" pitchFamily="34" charset="0"/>
              </a:rPr>
              <a:t>Journal of the American Society for Information Science and Technology, </a:t>
            </a:r>
            <a:r>
              <a:rPr lang="en-US" sz="2200" b="1" dirty="0">
                <a:solidFill>
                  <a:srgbClr val="00B050"/>
                </a:solidFill>
                <a:latin typeface="Trebuchet MS" panose="020B0603020202020204" pitchFamily="34" charset="0"/>
              </a:rPr>
              <a:t>2009</a:t>
            </a:r>
            <a:r>
              <a:rPr lang="en-US" sz="2200" dirty="0">
                <a:latin typeface="Trebuchet MS" panose="020B0603020202020204" pitchFamily="34" charset="0"/>
              </a:rPr>
              <a:t>, 60, 858–862. </a:t>
            </a:r>
            <a:r>
              <a:rPr lang="en-US" sz="2200" dirty="0">
                <a:solidFill>
                  <a:srgbClr val="FF0000"/>
                </a:solidFill>
                <a:latin typeface="Trebuchet MS" panose="020B0603020202020204" pitchFamily="34" charset="0"/>
              </a:rPr>
              <a:t>https://doi.org/10.1002/asi.21011</a:t>
            </a:r>
            <a:r>
              <a:rPr lang="en-US" sz="2200" dirty="0">
                <a:latin typeface="Trebuchet MS" panose="020B0603020202020204" pitchFamily="34" charset="0"/>
              </a:rPr>
              <a:t>]</a:t>
            </a:r>
            <a:endParaRPr lang="ru-RU" sz="2200" dirty="0"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314" y="6003459"/>
            <a:ext cx="5356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[Larivière V. et al. </a:t>
            </a:r>
            <a:r>
              <a:rPr lang="fr-FR" i="1" dirty="0">
                <a:latin typeface="Trebuchet MS" panose="020B0603020202020204" pitchFamily="34" charset="0"/>
              </a:rPr>
              <a:t>J Am Soc Inf Sci Technol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b="1" dirty="0">
                <a:latin typeface="Trebuchet MS" panose="020B0603020202020204" pitchFamily="34" charset="0"/>
              </a:rPr>
              <a:t>2009</a:t>
            </a:r>
            <a:r>
              <a:rPr lang="en-US" dirty="0">
                <a:latin typeface="Trebuchet MS" panose="020B0603020202020204" pitchFamily="34" charset="0"/>
              </a:rPr>
              <a:t>]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D750A-3EF1-4987-B80D-094C24FA23E1}"/>
              </a:ext>
            </a:extLst>
          </p:cNvPr>
          <p:cNvSpPr txBox="1"/>
          <p:nvPr/>
        </p:nvSpPr>
        <p:spPr>
          <a:xfrm>
            <a:off x="7647940" y="1138356"/>
            <a:ext cx="2552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45454"/>
                </a:solidFill>
              </a:rPr>
              <a:t>5-ти летнее </a:t>
            </a:r>
            <a:br>
              <a:rPr lang="ru-RU" b="1" dirty="0">
                <a:solidFill>
                  <a:srgbClr val="545454"/>
                </a:solidFill>
              </a:rPr>
            </a:br>
            <a:r>
              <a:rPr lang="ru-RU" b="1" dirty="0">
                <a:solidFill>
                  <a:srgbClr val="545454"/>
                </a:solidFill>
              </a:rPr>
              <a:t>окно цитирования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C8084-6586-4D55-9A2D-177A1CB33EEE}"/>
              </a:ext>
            </a:extLst>
          </p:cNvPr>
          <p:cNvSpPr txBox="1"/>
          <p:nvPr/>
        </p:nvSpPr>
        <p:spPr>
          <a:xfrm rot="16200000">
            <a:off x="5835651" y="3118922"/>
            <a:ext cx="2552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45454"/>
                </a:solidFill>
              </a:rPr>
              <a:t>Процент работ, 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28A5F2-B4C5-471B-83C5-090750C80563}"/>
              </a:ext>
            </a:extLst>
          </p:cNvPr>
          <p:cNvSpPr txBox="1"/>
          <p:nvPr/>
        </p:nvSpPr>
        <p:spPr>
          <a:xfrm>
            <a:off x="7724140" y="5001193"/>
            <a:ext cx="2552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545454"/>
                </a:solidFill>
              </a:rPr>
              <a:t>Год публикации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A614F-8560-4869-BF19-10D9D5AF7CBE}"/>
              </a:ext>
            </a:extLst>
          </p:cNvPr>
          <p:cNvSpPr txBox="1"/>
          <p:nvPr/>
        </p:nvSpPr>
        <p:spPr>
          <a:xfrm>
            <a:off x="10626843" y="2108109"/>
            <a:ext cx="1565157" cy="541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медицинские науки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CDDFD-2417-46A8-9FF7-EDC66F47DEBD}"/>
              </a:ext>
            </a:extLst>
          </p:cNvPr>
          <p:cNvSpPr txBox="1"/>
          <p:nvPr/>
        </p:nvSpPr>
        <p:spPr>
          <a:xfrm>
            <a:off x="10626843" y="2689319"/>
            <a:ext cx="1565157" cy="762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естественные науки и технологии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5DB840-1C10-4E34-A707-8544E6607836}"/>
              </a:ext>
            </a:extLst>
          </p:cNvPr>
          <p:cNvSpPr txBox="1"/>
          <p:nvPr/>
        </p:nvSpPr>
        <p:spPr>
          <a:xfrm>
            <a:off x="10626843" y="3487044"/>
            <a:ext cx="1497449" cy="541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социальные науки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A5A98-9372-4321-9C5D-625AC34853AB}"/>
              </a:ext>
            </a:extLst>
          </p:cNvPr>
          <p:cNvSpPr txBox="1"/>
          <p:nvPr/>
        </p:nvSpPr>
        <p:spPr>
          <a:xfrm>
            <a:off x="10626843" y="4157045"/>
            <a:ext cx="1603257" cy="541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545454"/>
                </a:solidFill>
              </a:rPr>
              <a:t>гуманитарные науки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EBB1B769-A030-40C5-B4DD-8E6DB00C4635}"/>
              </a:ext>
            </a:extLst>
          </p:cNvPr>
          <p:cNvSpPr/>
          <p:nvPr/>
        </p:nvSpPr>
        <p:spPr>
          <a:xfrm>
            <a:off x="0" y="4734342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7EAE31B5-F28B-4366-9EE1-683F1230A60B}"/>
              </a:ext>
            </a:extLst>
          </p:cNvPr>
          <p:cNvSpPr/>
          <p:nvPr/>
        </p:nvSpPr>
        <p:spPr>
          <a:xfrm rot="10800000">
            <a:off x="11579859" y="-4498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BE7E8CF-7898-4B2B-AFF9-BD83BD4EB46C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04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8226" cy="1325563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accent6"/>
                </a:solidFill>
                <a:latin typeface="Trebuchet MS" panose="020B0603020202020204" pitchFamily="34" charset="0"/>
              </a:rPr>
              <a:t>Названия слайдов. Добавочный текст для демонстрации проблем переноса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64536"/>
            <a:ext cx="11061700" cy="1437121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rebuchet MS" panose="020B0603020202020204" pitchFamily="34" charset="0"/>
              </a:rPr>
              <a:t>Каждому слайду принято давать название</a:t>
            </a:r>
          </a:p>
          <a:p>
            <a:r>
              <a:rPr lang="ru-RU" sz="2200" dirty="0">
                <a:latin typeface="Trebuchet MS" panose="020B0603020202020204" pitchFamily="34" charset="0"/>
              </a:rPr>
              <a:t>Названия на разных слайдах могут повторяться</a:t>
            </a:r>
          </a:p>
          <a:p>
            <a:r>
              <a:rPr lang="ru-RU" sz="2200" b="1" dirty="0">
                <a:latin typeface="Trebuchet MS" panose="020B0603020202020204" pitchFamily="34" charset="0"/>
              </a:rPr>
              <a:t>Точка в конце названий не ставится</a:t>
            </a:r>
            <a:endParaRPr lang="ru-RU" sz="2200" dirty="0"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1916" y="43662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>
                <a:solidFill>
                  <a:schemeClr val="accent6"/>
                </a:solidFill>
                <a:latin typeface="Trebuchet MS" panose="020B0603020202020204" pitchFamily="34" charset="0"/>
              </a:rPr>
              <a:t>Названия слайдов. Добавочный текст </a:t>
            </a:r>
            <a:br>
              <a:rPr lang="ru-RU" sz="4200" dirty="0">
                <a:solidFill>
                  <a:schemeClr val="accent6"/>
                </a:solidFill>
                <a:latin typeface="Trebuchet MS" panose="020B0603020202020204" pitchFamily="34" charset="0"/>
              </a:rPr>
            </a:br>
            <a:r>
              <a:rPr lang="ru-RU" sz="4200" dirty="0">
                <a:solidFill>
                  <a:schemeClr val="accent6"/>
                </a:solidFill>
                <a:latin typeface="Trebuchet MS" panose="020B0603020202020204" pitchFamily="34" charset="0"/>
              </a:rPr>
              <a:t>для демонстрации проблем переноса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5413BBB8-54E1-4E2C-BCC7-966459724B4B}"/>
              </a:ext>
            </a:extLst>
          </p:cNvPr>
          <p:cNvSpPr/>
          <p:nvPr/>
        </p:nvSpPr>
        <p:spPr>
          <a:xfrm>
            <a:off x="0" y="4734342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D53B4639-07BC-4ECD-9D21-77DFFC7B830B}"/>
              </a:ext>
            </a:extLst>
          </p:cNvPr>
          <p:cNvSpPr/>
          <p:nvPr/>
        </p:nvSpPr>
        <p:spPr>
          <a:xfrm rot="10800000">
            <a:off x="11579859" y="-4498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736408A-6895-4DD4-9A65-9D436DB2C779}"/>
              </a:ext>
            </a:extLst>
          </p:cNvPr>
          <p:cNvSpPr/>
          <p:nvPr/>
        </p:nvSpPr>
        <p:spPr>
          <a:xfrm>
            <a:off x="11599940" y="629325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CE28032E-3533-4A05-91B4-CE662A34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936" y="6330145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51</a:t>
            </a:fld>
            <a:endParaRPr lang="ru-RU" sz="18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EAA57D5-3B6F-460F-ABC1-4C8A6AB9CF6A}"/>
              </a:ext>
            </a:extLst>
          </p:cNvPr>
          <p:cNvSpPr/>
          <p:nvPr/>
        </p:nvSpPr>
        <p:spPr>
          <a:xfrm>
            <a:off x="10673301" y="67274"/>
            <a:ext cx="758303" cy="44014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6131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685163"/>
            <a:ext cx="5770202" cy="324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Trebuchet MS" panose="020B0603020202020204" pitchFamily="34" charset="0"/>
              </a:rPr>
              <a:t>В России не существует требования </a:t>
            </a:r>
            <a:br>
              <a:rPr lang="ru-RU" sz="2200" b="1" dirty="0">
                <a:latin typeface="Trebuchet MS" panose="020B0603020202020204" pitchFamily="34" charset="0"/>
              </a:rPr>
            </a:br>
            <a:r>
              <a:rPr lang="ru-RU" sz="2200" b="1" dirty="0">
                <a:latin typeface="Trebuchet MS" panose="020B0603020202020204" pitchFamily="34" charset="0"/>
              </a:rPr>
              <a:t>во всех сферах использовать определённый разделитель. </a:t>
            </a:r>
            <a:br>
              <a:rPr lang="ru-RU" sz="2200" b="1" dirty="0">
                <a:latin typeface="Trebuchet MS" panose="020B0603020202020204" pitchFamily="34" charset="0"/>
              </a:rPr>
            </a:br>
            <a:r>
              <a:rPr lang="ru-RU" sz="2200" dirty="0">
                <a:latin typeface="Trebuchet MS" panose="020B0603020202020204" pitchFamily="34" charset="0"/>
              </a:rPr>
              <a:t>Часть ГОСТов для определённых сфер допускает оба варианта, часть требует только запятую. </a:t>
            </a:r>
            <a:r>
              <a:rPr lang="en-US" sz="2200" dirty="0">
                <a:latin typeface="Trebuchet MS" panose="020B0603020202020204" pitchFamily="34" charset="0"/>
              </a:rPr>
              <a:t>[</a:t>
            </a:r>
            <a:r>
              <a:rPr lang="en-US" sz="2200" dirty="0">
                <a:latin typeface="Trebuchet MS" panose="020B0603020202020204" pitchFamily="34" charset="0"/>
                <a:hlinkClick r:id="rId2"/>
              </a:rPr>
              <a:t>https://ru.wikipedia.org/wiki/</a:t>
            </a:r>
            <a:r>
              <a:rPr lang="ru-RU" sz="2200" dirty="0" err="1">
                <a:latin typeface="Trebuchet MS" panose="020B0603020202020204" pitchFamily="34" charset="0"/>
                <a:hlinkClick r:id="rId2"/>
              </a:rPr>
              <a:t>Десятичный_разделитель#Нормативные_акты_и_практика_в_России</a:t>
            </a:r>
            <a:r>
              <a:rPr lang="en-US" sz="2200" dirty="0">
                <a:latin typeface="Trebuchet MS" panose="020B0603020202020204" pitchFamily="34" charset="0"/>
              </a:rPr>
              <a:t>]</a:t>
            </a:r>
            <a:endParaRPr lang="ru-RU" sz="2200" dirty="0">
              <a:latin typeface="Trebuchet MS" panose="020B0603020202020204" pitchFamily="34" charset="0"/>
            </a:endParaRPr>
          </a:p>
        </p:txBody>
      </p:sp>
      <p:pic>
        <p:nvPicPr>
          <p:cNvPr id="8194" name="Picture 2" descr="https://upload.wikimedia.org/wikipedia/commons/thumb/a/a8/DecimalSeparator.svg/1920px-DecimalSeparato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31" y="1520036"/>
            <a:ext cx="5550907" cy="281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563115" y="4203765"/>
            <a:ext cx="5550906" cy="923330"/>
            <a:chOff x="6341799" y="3452248"/>
            <a:chExt cx="5327904" cy="9233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341799" y="3452248"/>
              <a:ext cx="53279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202122"/>
                  </a:solidFill>
                  <a:latin typeface="Trebuchet MS" panose="020B0603020202020204" pitchFamily="34" charset="0"/>
                </a:rPr>
                <a:t>Десятичные разделители в разных странах:</a:t>
              </a:r>
              <a:r>
                <a:rPr lang="ru-RU" dirty="0">
                  <a:latin typeface="Trebuchet MS" panose="020B0603020202020204" pitchFamily="34" charset="0"/>
                </a:rPr>
                <a:t/>
              </a:r>
              <a:br>
                <a:rPr lang="ru-RU" dirty="0">
                  <a:latin typeface="Trebuchet MS" panose="020B0603020202020204" pitchFamily="34" charset="0"/>
                </a:rPr>
              </a:br>
              <a:r>
                <a:rPr lang="ru-RU" dirty="0">
                  <a:solidFill>
                    <a:srgbClr val="202122"/>
                  </a:solidFill>
                  <a:latin typeface="Trebuchet MS" panose="020B0603020202020204" pitchFamily="34" charset="0"/>
                </a:rPr>
                <a:t>    точка,     запятая,     мумаййиз,     неизвестно.</a:t>
              </a:r>
              <a:endParaRPr lang="ru-RU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19088" y="3829322"/>
              <a:ext cx="192024" cy="192024"/>
            </a:xfrm>
            <a:prstGeom prst="rect">
              <a:avLst/>
            </a:prstGeom>
            <a:solidFill>
              <a:srgbClr val="00B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394448" y="3829322"/>
              <a:ext cx="192024" cy="192024"/>
            </a:xfrm>
            <a:prstGeom prst="rect">
              <a:avLst/>
            </a:prstGeom>
            <a:solidFill>
              <a:srgbClr val="A8E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rebuchet MS" panose="020B0603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571616" y="3829322"/>
              <a:ext cx="192024" cy="19202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rebuchet MS" panose="020B0603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964308" y="3829322"/>
              <a:ext cx="192024" cy="192024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7" name="Объект 2"/>
          <p:cNvSpPr txBox="1">
            <a:spLocks/>
          </p:cNvSpPr>
          <p:nvPr/>
        </p:nvSpPr>
        <p:spPr>
          <a:xfrm>
            <a:off x="838199" y="4980508"/>
            <a:ext cx="10888227" cy="1723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rebuchet MS" panose="020B0603020202020204" pitchFamily="34" charset="0"/>
              </a:rPr>
              <a:t>Рекомендуется везде использовать точку в качестве десятичного разделителя.</a:t>
            </a:r>
          </a:p>
          <a:p>
            <a:pPr marL="0" indent="0">
              <a:buNone/>
            </a:pPr>
            <a:r>
              <a:rPr lang="ru-RU" sz="2400" dirty="0">
                <a:latin typeface="Trebuchet MS" panose="020B0603020202020204" pitchFamily="34" charset="0"/>
              </a:rPr>
              <a:t>1) Нормы. В русскоязычных математических и естественнонаучных публикациях используют как точку, так и запятую. В зарубежных – в основном точку. </a:t>
            </a:r>
          </a:p>
          <a:p>
            <a:pPr marL="0" indent="0">
              <a:buNone/>
            </a:pPr>
            <a:r>
              <a:rPr lang="ru-RU" sz="2400" dirty="0">
                <a:latin typeface="Trebuchet MS" panose="020B0603020202020204" pitchFamily="34" charset="0"/>
              </a:rPr>
              <a:t>2) В перечислениях нагляднее точка: 0,25, 1, 1,5 против 0.25, 1, 1.5.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8226" cy="1325563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accent6"/>
                </a:solidFill>
                <a:latin typeface="Trebuchet MS" panose="020B0603020202020204" pitchFamily="34" charset="0"/>
              </a:rPr>
              <a:t>Числа – 1. Десятичный разделитель</a:t>
            </a: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F2FF730C-4803-4CAB-A200-522A14B9B2E4}"/>
              </a:ext>
            </a:extLst>
          </p:cNvPr>
          <p:cNvSpPr/>
          <p:nvPr/>
        </p:nvSpPr>
        <p:spPr>
          <a:xfrm>
            <a:off x="0" y="4734342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FBC8B69D-6E69-4D0A-BA37-270EBC658B1F}"/>
              </a:ext>
            </a:extLst>
          </p:cNvPr>
          <p:cNvSpPr/>
          <p:nvPr/>
        </p:nvSpPr>
        <p:spPr>
          <a:xfrm rot="10800000">
            <a:off x="11579859" y="-4498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F23B1A2-C42F-45DA-92B8-5273FC93C383}"/>
              </a:ext>
            </a:extLst>
          </p:cNvPr>
          <p:cNvSpPr/>
          <p:nvPr/>
        </p:nvSpPr>
        <p:spPr>
          <a:xfrm>
            <a:off x="11599940" y="629325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5654E7C5-286D-4180-9874-82C39227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936" y="6330145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52</a:t>
            </a:fld>
            <a:endParaRPr lang="ru-RU" sz="1800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C325453-E57D-446D-9A27-21B5B9D77A09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4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7316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462446"/>
                <a:ext cx="10515602" cy="2519314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sz="2400" dirty="0">
                    <a:latin typeface="Trebuchet MS" panose="020B0603020202020204" pitchFamily="34" charset="0"/>
                  </a:rPr>
                  <a:t>Контролируйте число значащих цифр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latin typeface="Trebuchet MS" panose="020B0603020202020204" pitchFamily="34" charset="0"/>
                  </a:rPr>
                  <a:t>123.45±34.24 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ru-RU" sz="2400" dirty="0">
                    <a:latin typeface="Trebuchet MS" panose="020B0603020202020204" pitchFamily="34" charset="0"/>
                  </a:rPr>
                  <a:t>-</a:t>
                </a:r>
                <a:r>
                  <a:rPr lang="en-US" sz="2400" dirty="0">
                    <a:latin typeface="Trebuchet MS" panose="020B0603020202020204" pitchFamily="34" charset="0"/>
                  </a:rPr>
                  <a:t>&gt;  </a:t>
                </a:r>
                <a:r>
                  <a:rPr lang="ru-RU" sz="2400" dirty="0">
                    <a:latin typeface="Trebuchet MS" panose="020B0603020202020204" pitchFamily="34" charset="0"/>
                  </a:rPr>
                  <a:t>123±34 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ru-RU" sz="2400" dirty="0">
                    <a:latin typeface="Trebuchet MS" panose="020B0603020202020204" pitchFamily="34" charset="0"/>
                  </a:rPr>
                  <a:t>или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ru-RU" sz="2400" dirty="0">
                    <a:latin typeface="Trebuchet MS" panose="020B0603020202020204" pitchFamily="34" charset="0"/>
                  </a:rPr>
                  <a:t>даже  120±35</a:t>
                </a:r>
              </a:p>
              <a:p>
                <a:r>
                  <a:rPr lang="ru-RU" sz="2400" dirty="0">
                    <a:latin typeface="Trebuchet MS" panose="020B0603020202020204" pitchFamily="34" charset="0"/>
                  </a:rPr>
                  <a:t>При перечислении одинаковых величин их размерность стоит писать единственный раз после последнего значения.</a:t>
                </a:r>
              </a:p>
              <a:p>
                <a:r>
                  <a:rPr lang="ru-RU" sz="2400" dirty="0">
                    <a:latin typeface="Trebuchet MS" panose="020B0603020202020204" pitchFamily="34" charset="0"/>
                  </a:rPr>
                  <a:t>В «уравнениях» используется другой шрифт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𝐶𝑎𝑚𝑏𝑟𝑖𝑎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𝑀𝑎𝑡h</m:t>
                    </m:r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. </a:t>
                </a:r>
                <a:r>
                  <a:rPr lang="ru-RU" sz="2400" dirty="0">
                    <a:latin typeface="Trebuchet MS" panose="020B0603020202020204" pitchFamily="34" charset="0"/>
                  </a:rPr>
                  <a:t>Не смешивайте числа/знаки в нём с «обычным» текстом: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ru-RU" sz="2400" dirty="0">
                    <a:latin typeface="Trebuchet MS" panose="020B0603020202020204" pitchFamily="34" charset="0"/>
                  </a:rPr>
                  <a:t>, 1,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</a:rPr>
                      <m:t>3/2</m:t>
                    </m:r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,</a:t>
                </a:r>
                <a:r>
                  <a:rPr lang="ru-RU" sz="2400" dirty="0">
                    <a:latin typeface="Trebuchet MS" panose="020B0603020202020204" pitchFamily="34" charset="0"/>
                  </a:rPr>
                  <a:t> 3/2</a:t>
                </a:r>
                <a:r>
                  <a:rPr lang="en-US" sz="2400" dirty="0">
                    <a:latin typeface="Trebuchet MS" panose="020B0603020202020204" pitchFamily="34" charset="0"/>
                  </a:rPr>
                  <a:t>.</a:t>
                </a:r>
                <a:endParaRPr lang="ru-RU" sz="24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462446"/>
                <a:ext cx="10515602" cy="2519314"/>
              </a:xfrm>
              <a:blipFill>
                <a:blip r:embed="rId2"/>
                <a:stretch>
                  <a:fillRect l="-637" t="-3148" r="-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8226" cy="1325563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accent6"/>
                </a:solidFill>
                <a:latin typeface="Trebuchet MS" panose="020B0603020202020204" pitchFamily="34" charset="0"/>
              </a:rPr>
              <a:t>Числа – 2. Разное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198" y="4457015"/>
            <a:ext cx="110032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rebuchet MS" panose="020B0603020202020204" pitchFamily="34" charset="0"/>
              </a:rPr>
              <a:t>Плохая запись:</a:t>
            </a:r>
          </a:p>
          <a:p>
            <a:pPr>
              <a:spcAft>
                <a:spcPts val="1800"/>
              </a:spcAft>
            </a:pPr>
            <a:r>
              <a:rPr lang="ru-RU" sz="2200" dirty="0">
                <a:latin typeface="Trebuchet MS" panose="020B0603020202020204" pitchFamily="34" charset="0"/>
              </a:rPr>
              <a:t>Температура кожи пациента в трёх указанных точках в среднем </a:t>
            </a:r>
            <a:br>
              <a:rPr lang="ru-RU" sz="2200" dirty="0">
                <a:latin typeface="Trebuchet MS" panose="020B0603020202020204" pitchFamily="34" charset="0"/>
              </a:rPr>
            </a:br>
            <a:r>
              <a:rPr lang="ru-RU" sz="2200" dirty="0">
                <a:latin typeface="Trebuchet MS" panose="020B0603020202020204" pitchFamily="34" charset="0"/>
              </a:rPr>
              <a:t>оказалась равной 34,76</a:t>
            </a:r>
            <a:r>
              <a:rPr lang="en-US" sz="2200" baseline="30000" dirty="0">
                <a:latin typeface="Trebuchet MS" panose="020B0603020202020204" pitchFamily="34" charset="0"/>
              </a:rPr>
              <a:t>o</a:t>
            </a:r>
            <a:r>
              <a:rPr lang="en-US" sz="2200" dirty="0">
                <a:latin typeface="Trebuchet MS" panose="020B0603020202020204" pitchFamily="34" charset="0"/>
              </a:rPr>
              <a:t>C, </a:t>
            </a:r>
            <a:r>
              <a:rPr lang="ru-RU" sz="2200" dirty="0">
                <a:latin typeface="Trebuchet MS" panose="020B0603020202020204" pitchFamily="34" charset="0"/>
              </a:rPr>
              <a:t>31,24</a:t>
            </a:r>
            <a:r>
              <a:rPr lang="en-US" sz="2200" baseline="30000" dirty="0">
                <a:latin typeface="Trebuchet MS" panose="020B0603020202020204" pitchFamily="34" charset="0"/>
              </a:rPr>
              <a:t>o</a:t>
            </a:r>
            <a:r>
              <a:rPr lang="en-US" sz="2200" dirty="0">
                <a:latin typeface="Trebuchet MS" panose="020B0603020202020204" pitchFamily="34" charset="0"/>
              </a:rPr>
              <a:t>C</a:t>
            </a:r>
            <a:r>
              <a:rPr lang="ru-RU" sz="2200" dirty="0">
                <a:latin typeface="Trebuchet MS" panose="020B0603020202020204" pitchFamily="34" charset="0"/>
              </a:rPr>
              <a:t> и 42,57</a:t>
            </a:r>
            <a:r>
              <a:rPr lang="en-US" sz="2200" baseline="30000" dirty="0">
                <a:latin typeface="Trebuchet MS" panose="020B0603020202020204" pitchFamily="34" charset="0"/>
              </a:rPr>
              <a:t>o</a:t>
            </a:r>
            <a:r>
              <a:rPr lang="en-US" sz="2200" dirty="0">
                <a:latin typeface="Trebuchet MS" panose="020B0603020202020204" pitchFamily="34" charset="0"/>
              </a:rPr>
              <a:t>C</a:t>
            </a:r>
            <a:r>
              <a:rPr lang="ru-RU" sz="2200" dirty="0">
                <a:latin typeface="Trebuchet MS" panose="020B0603020202020204" pitchFamily="34" charset="0"/>
              </a:rPr>
              <a:t>, соответственно.</a:t>
            </a:r>
          </a:p>
          <a:p>
            <a:r>
              <a:rPr lang="ru-RU" sz="2200" b="1" dirty="0">
                <a:latin typeface="Trebuchet MS" panose="020B0603020202020204" pitchFamily="34" charset="0"/>
              </a:rPr>
              <a:t>Как стоило писать:</a:t>
            </a:r>
          </a:p>
          <a:p>
            <a:r>
              <a:rPr lang="ru-RU" sz="2200" dirty="0">
                <a:latin typeface="Trebuchet MS" panose="020B0603020202020204" pitchFamily="34" charset="0"/>
              </a:rPr>
              <a:t>оказалась равной 34.8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ru-RU" sz="2200" dirty="0">
                <a:latin typeface="Trebuchet MS" panose="020B0603020202020204" pitchFamily="34" charset="0"/>
              </a:rPr>
              <a:t>31.2 и 42.6 </a:t>
            </a:r>
            <a:r>
              <a:rPr lang="en-US" sz="2200" dirty="0">
                <a:latin typeface="Trebuchet MS" panose="020B0603020202020204" pitchFamily="34" charset="0"/>
              </a:rPr>
              <a:t>°C</a:t>
            </a:r>
            <a:r>
              <a:rPr lang="ru-RU" sz="2200" dirty="0">
                <a:latin typeface="Trebuchet MS" panose="020B0603020202020204" pitchFamily="34" charset="0"/>
              </a:rPr>
              <a:t>, соответственно.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441366" y="6394652"/>
            <a:ext cx="888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2F5E2691-C092-4904-91C9-0D39686B56C2}"/>
              </a:ext>
            </a:extLst>
          </p:cNvPr>
          <p:cNvSpPr/>
          <p:nvPr/>
        </p:nvSpPr>
        <p:spPr>
          <a:xfrm>
            <a:off x="0" y="4734342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8672786-D077-4721-958D-5404C293D9FD}"/>
              </a:ext>
            </a:extLst>
          </p:cNvPr>
          <p:cNvSpPr/>
          <p:nvPr/>
        </p:nvSpPr>
        <p:spPr>
          <a:xfrm rot="10800000">
            <a:off x="11579859" y="-4498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9F6C656-186B-48E1-86A5-2A7FF321253D}"/>
              </a:ext>
            </a:extLst>
          </p:cNvPr>
          <p:cNvSpPr/>
          <p:nvPr/>
        </p:nvSpPr>
        <p:spPr>
          <a:xfrm>
            <a:off x="11599940" y="629325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6CF2814D-CEB6-4A8B-88F0-2FDDF309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936" y="6330145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53</a:t>
            </a:fld>
            <a:endParaRPr lang="ru-RU" sz="18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AC0CE66-02D9-454D-8A50-9B2CD97AE176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8491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dirty="0">
                <a:solidFill>
                  <a:schemeClr val="accent6"/>
                </a:solidFill>
                <a:latin typeface="Trebuchet MS" panose="020B0603020202020204" pitchFamily="34" charset="0"/>
              </a:rPr>
              <a:t>Речь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943" y="2634598"/>
            <a:ext cx="4215106" cy="2986205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rebuchet MS" panose="020B0603020202020204" pitchFamily="34" charset="0"/>
              </a:rPr>
              <a:t>Речь управляет вниманием</a:t>
            </a:r>
          </a:p>
          <a:p>
            <a:r>
              <a:rPr lang="ru-RU" sz="2200" dirty="0">
                <a:latin typeface="Trebuchet MS" panose="020B0603020202020204" pitchFamily="34" charset="0"/>
              </a:rPr>
              <a:t>Продумайте и протренируйте заранее выразительность речи</a:t>
            </a:r>
          </a:p>
          <a:p>
            <a:r>
              <a:rPr lang="ru-RU" sz="2200" dirty="0">
                <a:latin typeface="Trebuchet MS" panose="020B0603020202020204" pitchFamily="34" charset="0"/>
              </a:rPr>
              <a:t>Увеличение скорости речи не должно ограничивать </a:t>
            </a:r>
            <a:br>
              <a:rPr lang="ru-RU" sz="2200" dirty="0">
                <a:latin typeface="Trebuchet MS" panose="020B0603020202020204" pitchFamily="34" charset="0"/>
              </a:rPr>
            </a:br>
            <a:r>
              <a:rPr lang="ru-RU" sz="2200" dirty="0">
                <a:latin typeface="Trebuchet MS" panose="020B0603020202020204" pitchFamily="34" charset="0"/>
              </a:rPr>
              <a:t>её выразительность</a:t>
            </a:r>
          </a:p>
        </p:txBody>
      </p:sp>
      <p:pic>
        <p:nvPicPr>
          <p:cNvPr id="13316" name="Picture 4" descr="Почему нам сложно понимать иностранную речь на слух и 8 способов это  исправить - Лайфхакер">
            <a:extLst>
              <a:ext uri="{FF2B5EF4-FFF2-40B4-BE49-F238E27FC236}">
                <a16:creationId xmlns:a16="http://schemas.microsoft.com/office/drawing/2014/main" id="{393F1E05-462B-4B2A-9E1F-A4FB3F31F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r="4961"/>
          <a:stretch/>
        </p:blipFill>
        <p:spPr bwMode="auto">
          <a:xfrm>
            <a:off x="5026603" y="2100276"/>
            <a:ext cx="6895322" cy="37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1A791-0310-428B-B3B3-152775DDC9D0}"/>
              </a:ext>
            </a:extLst>
          </p:cNvPr>
          <p:cNvSpPr txBox="1"/>
          <p:nvPr/>
        </p:nvSpPr>
        <p:spPr>
          <a:xfrm>
            <a:off x="3258963" y="1297479"/>
            <a:ext cx="65910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200" b="1" dirty="0">
                <a:latin typeface="Trebuchet MS" panose="020B0603020202020204" pitchFamily="34" charset="0"/>
              </a:rPr>
              <a:t>Стена текста без выделений вызывает тоску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F0E3AF85-7A79-491A-B59F-90FEBFD0E229}"/>
              </a:ext>
            </a:extLst>
          </p:cNvPr>
          <p:cNvSpPr/>
          <p:nvPr/>
        </p:nvSpPr>
        <p:spPr>
          <a:xfrm>
            <a:off x="0" y="4734342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D4AFB157-A941-45CE-AFEB-5FDE8FEF2D7A}"/>
              </a:ext>
            </a:extLst>
          </p:cNvPr>
          <p:cNvSpPr/>
          <p:nvPr/>
        </p:nvSpPr>
        <p:spPr>
          <a:xfrm rot="10800000">
            <a:off x="11579859" y="-4498"/>
            <a:ext cx="619760" cy="2123658"/>
          </a:xfrm>
          <a:prstGeom prst="triangle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39A6243-D13B-4E3B-8C0A-D784F00B3B1E}"/>
              </a:ext>
            </a:extLst>
          </p:cNvPr>
          <p:cNvSpPr/>
          <p:nvPr/>
        </p:nvSpPr>
        <p:spPr>
          <a:xfrm>
            <a:off x="11599940" y="629325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5835684B-6C21-433A-A820-C14B638E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1936" y="6330145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54</a:t>
            </a:fld>
            <a:endParaRPr lang="ru-RU" sz="18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E8A1DD-369B-4F93-8CDF-9081961CCDD8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ВСИ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5023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B28C15-4FDF-4B11-9B67-99C3126F5B98}"/>
              </a:ext>
            </a:extLst>
          </p:cNvPr>
          <p:cNvSpPr/>
          <p:nvPr/>
        </p:nvSpPr>
        <p:spPr>
          <a:xfrm>
            <a:off x="11544621" y="0"/>
            <a:ext cx="647379" cy="6858000"/>
          </a:xfrm>
          <a:prstGeom prst="rect">
            <a:avLst/>
          </a:prstGeom>
          <a:solidFill>
            <a:srgbClr val="D3481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650496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64" y="365125"/>
            <a:ext cx="10834036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D34817"/>
                </a:solidFill>
                <a:latin typeface="Century Schoolbook" panose="02040604050505020304" pitchFamily="18" charset="0"/>
              </a:rPr>
              <a:t>Разное –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3" y="1825625"/>
            <a:ext cx="10772213" cy="435133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 утверждении </a:t>
            </a:r>
            <a:r>
              <a:rPr lang="ru-RU" sz="22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«Стена текста без выделений вызывает тоску»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речь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именно про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стену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текста.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Если вы следуете рекомендациям данных правил, то в вашей презентации стены текста будут только в регламентированных нормами местах, и важные части на них будут выделены. Однако даже 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 этом случае не переусердствуйте с выделениями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–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жирный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sz="2200" u="sng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подчёркнутый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sz="2200" dirty="0">
                <a:solidFill>
                  <a:srgbClr val="D34817"/>
                </a:solidFill>
                <a:latin typeface="Century Schoolbook" panose="02040604050505020304" pitchFamily="18" charset="0"/>
              </a:rPr>
              <a:t>цветной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,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курсив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– все они (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мб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кроме курсива) являются самодостаточными средствами выделения. Не стоит объединять их </a:t>
            </a:r>
            <a:r>
              <a:rPr lang="ru-RU" sz="2200" b="1" i="1" u="sng" dirty="0">
                <a:solidFill>
                  <a:srgbClr val="D34817"/>
                </a:solidFill>
                <a:latin typeface="Century Schoolbook" panose="02040604050505020304" pitchFamily="18" charset="0"/>
              </a:rPr>
              <a:t>все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b="1" i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и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даже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любые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b="1" u="sng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два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u="sng" dirty="0">
                <a:solidFill>
                  <a:srgbClr val="D34817"/>
                </a:solidFill>
                <a:latin typeface="Century Schoolbook" panose="02040604050505020304" pitchFamily="18" charset="0"/>
              </a:rPr>
              <a:t>из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i="1" u="sng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них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 доклад можно добавить красок – в фоновые элементы стиля и/или 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как способ выделения. С ними тоже не переусердствуйте. Помимо чёрного и белого старайтесь использовать ещё не более 2х, причём контрастирующих, цветов. Условный красный уже хорошо контрастирует с белым.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 строгих отчётных докладах «цветастость» фона не приветствуется, 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максимум как способ локального выделения. То же самое с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анимациями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32493" y="6356350"/>
            <a:ext cx="2743200" cy="365125"/>
          </a:xfrm>
        </p:spPr>
        <p:txBody>
          <a:bodyPr/>
          <a:lstStyle/>
          <a:p>
            <a:fld id="{17F24DE3-B169-48D5-B784-4C1716BB8967}" type="slidenum">
              <a:rPr lang="ru-RU" sz="1800" smtClean="0">
                <a:solidFill>
                  <a:srgbClr val="D34817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55</a:t>
            </a:fld>
            <a:endParaRPr lang="ru-RU" dirty="0">
              <a:solidFill>
                <a:srgbClr val="D34817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EAB3FA9-9ED8-48CD-B068-BE4EF25ED8B9}"/>
              </a:ext>
            </a:extLst>
          </p:cNvPr>
          <p:cNvSpPr/>
          <p:nvPr/>
        </p:nvSpPr>
        <p:spPr>
          <a:xfrm>
            <a:off x="10390633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D34817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rgbClr val="D3481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B03B14-92BC-43EF-A462-E5BD2C3EB74F}"/>
              </a:ext>
            </a:extLst>
          </p:cNvPr>
          <p:cNvSpPr/>
          <p:nvPr/>
        </p:nvSpPr>
        <p:spPr>
          <a:xfrm>
            <a:off x="-11818" y="0"/>
            <a:ext cx="324000" cy="6858000"/>
          </a:xfrm>
          <a:prstGeom prst="rect">
            <a:avLst/>
          </a:prstGeom>
          <a:solidFill>
            <a:srgbClr val="696464">
              <a:lumMod val="60000"/>
              <a:lumOff val="4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082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64" y="365125"/>
            <a:ext cx="10834036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D34817"/>
                </a:solidFill>
                <a:latin typeface="Century Schoolbook" panose="02040604050505020304" pitchFamily="18" charset="0"/>
              </a:rPr>
              <a:t>Разное –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3" y="1825624"/>
            <a:ext cx="10927489" cy="5032376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Понимание слушателем – наша цель, а значит </a:t>
            </a:r>
            <a:r>
              <a:rPr lang="ru-RU" sz="24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вся презентация должна быть на языке доклада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. Это касается и терминов, и условных обозначений,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и элементов картинок. Обратите внимание и на единицы измерений –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их часто забывают перевести. Да, если вы уважаете слушателей, то и надписи на рисунках нужно переводить методами условного фотошопа.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Проверяйте презентацию на компьютере, с которого она будет показываться. В разных версиях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PowerPoint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форматирование может отображаться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по-разному, и </a:t>
            </a:r>
            <a:r>
              <a:rPr lang="ru-RU" sz="24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на чужом компьютере многие элементы могут поплыть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.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 случае неизвестности сохраняйте слайды в формате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pdf –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он везде будет открываться одинаково.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Проверяйте презентацию заранее и на аппаратуре. Может статься, что из-за плохого проектора/маленького экрана нужно будет увеличивать толщину всех линий – и на рисунках, и в тексте (делая его полужирным).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0CB204-C450-4D15-9B14-8274AB52638A}"/>
              </a:ext>
            </a:extLst>
          </p:cNvPr>
          <p:cNvSpPr/>
          <p:nvPr/>
        </p:nvSpPr>
        <p:spPr>
          <a:xfrm>
            <a:off x="11544621" y="0"/>
            <a:ext cx="647379" cy="6858000"/>
          </a:xfrm>
          <a:prstGeom prst="rect">
            <a:avLst/>
          </a:prstGeom>
          <a:solidFill>
            <a:srgbClr val="D3481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6C99212-4999-4974-AAB2-B26185E63E15}"/>
              </a:ext>
            </a:extLst>
          </p:cNvPr>
          <p:cNvSpPr/>
          <p:nvPr/>
        </p:nvSpPr>
        <p:spPr>
          <a:xfrm>
            <a:off x="11650496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06EBAA35-2138-49B4-8D45-911A8992FDF3}"/>
              </a:ext>
            </a:extLst>
          </p:cNvPr>
          <p:cNvSpPr txBox="1">
            <a:spLocks/>
          </p:cNvSpPr>
          <p:nvPr/>
        </p:nvSpPr>
        <p:spPr>
          <a:xfrm>
            <a:off x="93324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24DE3-B169-48D5-B784-4C1716BB8967}" type="slidenum">
              <a:rPr lang="ru-RU" sz="1800" smtClean="0">
                <a:solidFill>
                  <a:srgbClr val="D34817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pPr/>
              <a:t>56</a:t>
            </a:fld>
            <a:endParaRPr lang="ru-RU" dirty="0">
              <a:solidFill>
                <a:srgbClr val="D34817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417E2B-2635-4724-A541-FD42D3DE0E78}"/>
              </a:ext>
            </a:extLst>
          </p:cNvPr>
          <p:cNvSpPr/>
          <p:nvPr/>
        </p:nvSpPr>
        <p:spPr>
          <a:xfrm>
            <a:off x="-11818" y="0"/>
            <a:ext cx="324000" cy="6858000"/>
          </a:xfrm>
          <a:prstGeom prst="rect">
            <a:avLst/>
          </a:prstGeom>
          <a:solidFill>
            <a:srgbClr val="696464">
              <a:lumMod val="60000"/>
              <a:lumOff val="4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25A00B3-4973-44B1-BB12-B5081AC814EE}"/>
              </a:ext>
            </a:extLst>
          </p:cNvPr>
          <p:cNvSpPr/>
          <p:nvPr/>
        </p:nvSpPr>
        <p:spPr>
          <a:xfrm>
            <a:off x="10390633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D34817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11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64" y="365125"/>
            <a:ext cx="10834036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D34817"/>
                </a:solidFill>
                <a:latin typeface="Century Schoolbook" panose="02040604050505020304" pitchFamily="18" charset="0"/>
              </a:rPr>
              <a:t>Разное –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3" y="1825624"/>
            <a:ext cx="10927489" cy="503237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Весь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MS Office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, включая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PowerPoint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,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позволяет вставлять рисунки из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Origin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как объект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Graph –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то есть в редактируемом формате. Это происходит автоматически при обычном копировании объектов. Для упрощения жизни </a:t>
            </a:r>
            <a:r>
              <a:rPr lang="ru-RU" sz="22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не копируйте и не вставляйте их «как рисунки»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. При использовании рисунков из других материалов вашей группы ищите редактируемые оригиналы картинок у себя/коллег и адаптируйте их под свою презентацию. 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 то же время некоторые картинки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,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тянущие за собой исходники, весят неоправданно много и в процессе показа слайдов долго подгружаются. 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 таких случаях в презентацию стоит вставлять их не как «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embedded objects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», 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а как (заранее отформатированные) векторные/растровые рисунки.</a:t>
            </a:r>
          </a:p>
          <a:p>
            <a:endParaRPr lang="ru-RU" sz="2200" dirty="0">
              <a:solidFill>
                <a:schemeClr val="bg2">
                  <a:lumMod val="2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09F534-4745-4F83-A669-0957851F6826}"/>
              </a:ext>
            </a:extLst>
          </p:cNvPr>
          <p:cNvSpPr/>
          <p:nvPr/>
        </p:nvSpPr>
        <p:spPr>
          <a:xfrm>
            <a:off x="11544621" y="0"/>
            <a:ext cx="647379" cy="6858000"/>
          </a:xfrm>
          <a:prstGeom prst="rect">
            <a:avLst/>
          </a:prstGeom>
          <a:solidFill>
            <a:srgbClr val="D3481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11EDE85-D51C-4995-95F9-C560B6111EB6}"/>
              </a:ext>
            </a:extLst>
          </p:cNvPr>
          <p:cNvSpPr/>
          <p:nvPr/>
        </p:nvSpPr>
        <p:spPr>
          <a:xfrm>
            <a:off x="11650496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D8F9BA3A-4FA1-483D-866B-2B3E0C68CFAA}"/>
              </a:ext>
            </a:extLst>
          </p:cNvPr>
          <p:cNvSpPr txBox="1">
            <a:spLocks/>
          </p:cNvSpPr>
          <p:nvPr/>
        </p:nvSpPr>
        <p:spPr>
          <a:xfrm>
            <a:off x="93324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24DE3-B169-48D5-B784-4C1716BB8967}" type="slidenum">
              <a:rPr lang="ru-RU" sz="1800" smtClean="0">
                <a:solidFill>
                  <a:srgbClr val="D34817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pPr/>
              <a:t>57</a:t>
            </a:fld>
            <a:endParaRPr lang="ru-RU" dirty="0">
              <a:solidFill>
                <a:srgbClr val="D34817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310FF4-1D2B-4EFB-9E18-447DF6EDB67B}"/>
              </a:ext>
            </a:extLst>
          </p:cNvPr>
          <p:cNvSpPr/>
          <p:nvPr/>
        </p:nvSpPr>
        <p:spPr>
          <a:xfrm>
            <a:off x="-11818" y="0"/>
            <a:ext cx="324000" cy="6858000"/>
          </a:xfrm>
          <a:prstGeom prst="rect">
            <a:avLst/>
          </a:prstGeom>
          <a:solidFill>
            <a:srgbClr val="696464">
              <a:lumMod val="60000"/>
              <a:lumOff val="4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8CFFA81-94DB-415C-9B1A-7D22C11654F0}"/>
              </a:ext>
            </a:extLst>
          </p:cNvPr>
          <p:cNvSpPr/>
          <p:nvPr/>
        </p:nvSpPr>
        <p:spPr>
          <a:xfrm>
            <a:off x="10390633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D34817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451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764" y="365125"/>
            <a:ext cx="10834036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D34817"/>
                </a:solidFill>
                <a:latin typeface="Century Schoolbook" panose="02040604050505020304" pitchFamily="18" charset="0"/>
              </a:rPr>
              <a:t>Разное –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3" y="1825624"/>
            <a:ext cx="10741795" cy="5032376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Проговаривать полностью текст, написанный на презентации, – </a:t>
            </a:r>
            <a:r>
              <a:rPr lang="ru-RU" sz="24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моветон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.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(Как и писать слова, которые людям с большой вероятностью не понятны.)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К слайдам можно относиться как к рекламным плакатам: минимум текста, ясность и выразительность образов, большая скорость восприятия.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На многих мероприятиях (в первую очередь на конференциях) </a:t>
            </a:r>
            <a:r>
              <a:rPr lang="ru-RU" sz="24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вы представляете не (с)только свою личную работу, но и работу всей группы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. Поэтому часто в самом начале или в самом конце презентаций свою группу стоит представить: привести название, символику, общее фото группы / список её членов с отдельными фотографиями / символику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организаций / ФИО или фотографии релевантных коллег (членов коллаборации).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Шаблоны сладов в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PowerPoint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редактируются во вкладке «Вид -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&gt;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Образец слайдов». Именно там удобно во всей презентации поднять, например,  название слайдов или увеличить шрифт номеров страниц.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74B5C9-C8E1-419F-B27E-F8740449D960}"/>
              </a:ext>
            </a:extLst>
          </p:cNvPr>
          <p:cNvSpPr/>
          <p:nvPr/>
        </p:nvSpPr>
        <p:spPr>
          <a:xfrm>
            <a:off x="11544621" y="0"/>
            <a:ext cx="647379" cy="6858000"/>
          </a:xfrm>
          <a:prstGeom prst="rect">
            <a:avLst/>
          </a:prstGeom>
          <a:solidFill>
            <a:srgbClr val="D3481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7D745EC-3022-4244-960C-26F4756F8DCA}"/>
              </a:ext>
            </a:extLst>
          </p:cNvPr>
          <p:cNvSpPr/>
          <p:nvPr/>
        </p:nvSpPr>
        <p:spPr>
          <a:xfrm>
            <a:off x="11650496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8E878218-1289-439A-AEF8-8850AC67100B}"/>
              </a:ext>
            </a:extLst>
          </p:cNvPr>
          <p:cNvSpPr txBox="1">
            <a:spLocks/>
          </p:cNvSpPr>
          <p:nvPr/>
        </p:nvSpPr>
        <p:spPr>
          <a:xfrm>
            <a:off x="93324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24DE3-B169-48D5-B784-4C1716BB8967}" type="slidenum">
              <a:rPr lang="ru-RU" sz="1800" smtClean="0">
                <a:solidFill>
                  <a:srgbClr val="D34817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pPr/>
              <a:t>58</a:t>
            </a:fld>
            <a:endParaRPr lang="ru-RU" dirty="0">
              <a:solidFill>
                <a:srgbClr val="D34817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0D1A05-8CE4-411D-84FE-344DAEECD818}"/>
              </a:ext>
            </a:extLst>
          </p:cNvPr>
          <p:cNvSpPr/>
          <p:nvPr/>
        </p:nvSpPr>
        <p:spPr>
          <a:xfrm>
            <a:off x="-11818" y="0"/>
            <a:ext cx="324000" cy="6858000"/>
          </a:xfrm>
          <a:prstGeom prst="rect">
            <a:avLst/>
          </a:prstGeom>
          <a:solidFill>
            <a:srgbClr val="696464">
              <a:lumMod val="60000"/>
              <a:lumOff val="4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F284312-3BA0-4035-83D5-EAA06C579174}"/>
              </a:ext>
            </a:extLst>
          </p:cNvPr>
          <p:cNvSpPr/>
          <p:nvPr/>
        </p:nvSpPr>
        <p:spPr>
          <a:xfrm>
            <a:off x="10390633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D34817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0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627" y="1378482"/>
            <a:ext cx="11278319" cy="5403312"/>
          </a:xfrm>
        </p:spPr>
        <p:txBody>
          <a:bodyPr>
            <a:normAutofit fontScale="92500"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Номера слайдов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присутствуют и достаточного размера,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другой нумерации нет.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Каждый элемент и слово проанализированы на свою целесообразность.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Размер всех элементов, </a:t>
            </a:r>
            <a:r>
              <a:rPr lang="ru-RU" sz="24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включая подписи на рисунках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, достаточно большой (см. «Размер шрифтов        »).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Каждое слово, включая подписи на рисунках, написано на языке доклада и </a:t>
            </a:r>
            <a:r>
              <a:rPr lang="ru-RU" sz="2400" b="1" dirty="0">
                <a:solidFill>
                  <a:srgbClr val="D34817"/>
                </a:solidFill>
                <a:latin typeface="Century Schoolbook" panose="02040604050505020304" pitchFamily="18" charset="0"/>
              </a:rPr>
              <a:t>проверено на очепятки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(проверили? проверьте ещё раз).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Элементы друг на друга не налезают, расстояния между ними и границами слайда большое, большие пустые места на слайдах отсутствуют.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Одинаковые элементы оформлены одинаково (в том числе на разных слайдах).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Всё, что нужно, отпараллелено и отцентрировано.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Отсутствует растянутый по ширине текст, все переносы строк налажены.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Презентация сохранена в нужном формате, в случае сомнений – и в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pdf.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entury Schoolbook" panose="02040604050505020304" pitchFamily="18" charset="0"/>
              </a:rPr>
              <a:t>На целевой аппаратуре проверено, что форматирование не поплыло.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797958" y="2848839"/>
            <a:ext cx="594360" cy="438912"/>
            <a:chOff x="4158601" y="6034601"/>
            <a:chExt cx="594360" cy="438912"/>
          </a:xfrm>
        </p:grpSpPr>
        <p:sp>
          <p:nvSpPr>
            <p:cNvPr id="7" name="Овал 6"/>
            <p:cNvSpPr/>
            <p:nvPr/>
          </p:nvSpPr>
          <p:spPr>
            <a:xfrm>
              <a:off x="4236325" y="6034601"/>
              <a:ext cx="438912" cy="438912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8601" y="6059766"/>
              <a:ext cx="594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D34817"/>
                  </a:solidFill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14</a:t>
              </a:r>
              <a:endParaRPr lang="ru-RU" dirty="0">
                <a:solidFill>
                  <a:srgbClr val="D34817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3" y="365125"/>
            <a:ext cx="10850797" cy="1325563"/>
          </a:xfrm>
        </p:spPr>
        <p:txBody>
          <a:bodyPr/>
          <a:lstStyle/>
          <a:p>
            <a:r>
              <a:rPr lang="ru-RU" dirty="0">
                <a:solidFill>
                  <a:srgbClr val="D34817"/>
                </a:solidFill>
                <a:latin typeface="Century Schoolbook" panose="02040604050505020304" pitchFamily="18" charset="0"/>
              </a:rPr>
              <a:t>Чек-лист для проверки презентации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0D717A2-B1FC-406B-A31B-51A9FD8C6BBC}"/>
              </a:ext>
            </a:extLst>
          </p:cNvPr>
          <p:cNvSpPr/>
          <p:nvPr/>
        </p:nvSpPr>
        <p:spPr>
          <a:xfrm>
            <a:off x="11544621" y="0"/>
            <a:ext cx="647379" cy="6858000"/>
          </a:xfrm>
          <a:prstGeom prst="rect">
            <a:avLst/>
          </a:prstGeom>
          <a:solidFill>
            <a:srgbClr val="D3481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0A74F13-1829-4944-8FC7-FC2F369DDB76}"/>
              </a:ext>
            </a:extLst>
          </p:cNvPr>
          <p:cNvSpPr/>
          <p:nvPr/>
        </p:nvSpPr>
        <p:spPr>
          <a:xfrm>
            <a:off x="11650496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3F7E7F84-8B2A-41AA-939A-AB8006936BD3}"/>
              </a:ext>
            </a:extLst>
          </p:cNvPr>
          <p:cNvSpPr txBox="1">
            <a:spLocks/>
          </p:cNvSpPr>
          <p:nvPr/>
        </p:nvSpPr>
        <p:spPr>
          <a:xfrm>
            <a:off x="93324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24DE3-B169-48D5-B784-4C1716BB8967}" type="slidenum">
              <a:rPr lang="ru-RU" sz="1800" smtClean="0">
                <a:solidFill>
                  <a:srgbClr val="D34817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pPr/>
              <a:t>59</a:t>
            </a:fld>
            <a:endParaRPr lang="ru-RU" dirty="0">
              <a:solidFill>
                <a:srgbClr val="D3481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DF6308-6F25-4214-ADDF-02749ED33004}"/>
              </a:ext>
            </a:extLst>
          </p:cNvPr>
          <p:cNvSpPr/>
          <p:nvPr/>
        </p:nvSpPr>
        <p:spPr>
          <a:xfrm>
            <a:off x="-11818" y="0"/>
            <a:ext cx="324000" cy="6858000"/>
          </a:xfrm>
          <a:prstGeom prst="rect">
            <a:avLst/>
          </a:prstGeom>
          <a:solidFill>
            <a:srgbClr val="696464">
              <a:lumMod val="60000"/>
              <a:lumOff val="4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36A7D7A-CA40-4106-B376-DDF349016D26}"/>
              </a:ext>
            </a:extLst>
          </p:cNvPr>
          <p:cNvSpPr/>
          <p:nvPr/>
        </p:nvSpPr>
        <p:spPr>
          <a:xfrm>
            <a:off x="10390633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D34817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6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научных презентаций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 проделанной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6099"/>
            <a:ext cx="10669438" cy="4803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Классический научный доклад о проделанной работе состоит из трёх частей: </a:t>
            </a:r>
            <a:br>
              <a:rPr lang="ru-RU" sz="2600" dirty="0"/>
            </a:br>
            <a:r>
              <a:rPr lang="ru-RU" sz="2600" dirty="0"/>
              <a:t>1) постановка задачи, 2) что делали, 3) что получили. Что обычно встречается </a:t>
            </a:r>
            <a:br>
              <a:rPr lang="ru-RU" sz="2600" dirty="0"/>
            </a:br>
            <a:r>
              <a:rPr lang="ru-RU" sz="2600" dirty="0"/>
              <a:t>в соответствующих презентациях: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Заглавный слайд (название, выступающий и авторы, аффилиации)</a:t>
            </a:r>
            <a:r>
              <a:rPr lang="en-US" sz="2600" dirty="0"/>
              <a:t>;</a:t>
            </a:r>
            <a:endParaRPr lang="ru-RU" sz="26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Введение/актуальность исследования – обычно ей отводится 10-20% </a:t>
            </a:r>
            <a:br>
              <a:rPr lang="ru-RU" sz="2600" dirty="0"/>
            </a:br>
            <a:r>
              <a:rPr lang="ru-RU" sz="2600" dirty="0"/>
              <a:t>от всей презентации</a:t>
            </a:r>
            <a:r>
              <a:rPr lang="en-US" sz="2600" dirty="0"/>
              <a:t>;</a:t>
            </a:r>
            <a:endParaRPr lang="ru-RU" sz="26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Постановка/формулирование цели и задач</a:t>
            </a:r>
            <a:r>
              <a:rPr lang="en-US" sz="2600" dirty="0"/>
              <a:t>;</a:t>
            </a:r>
            <a:endParaRPr lang="ru-RU" sz="26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Где-то тут или в самом начале после названия может быть оглавление</a:t>
            </a:r>
            <a:r>
              <a:rPr lang="en-US" sz="2600" dirty="0"/>
              <a:t>;</a:t>
            </a:r>
            <a:endParaRPr lang="ru-RU" sz="26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Слайды с объяснением что делали (объекты и методы исследования)</a:t>
            </a:r>
            <a:r>
              <a:rPr lang="en-US" sz="2600" dirty="0"/>
              <a:t>;</a:t>
            </a:r>
            <a:endParaRPr lang="ru-RU" sz="26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Слайды с объяснением что получили (результаты, их обсуждение)</a:t>
            </a:r>
            <a:r>
              <a:rPr lang="en-US" sz="2600" dirty="0"/>
              <a:t>;</a:t>
            </a:r>
            <a:endParaRPr lang="ru-RU" sz="26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Итоги/выводы</a:t>
            </a:r>
            <a:r>
              <a:rPr lang="en-US" sz="2600" dirty="0"/>
              <a:t>;</a:t>
            </a:r>
            <a:endParaRPr lang="ru-RU" sz="2600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2600" dirty="0"/>
              <a:t>Доп. слайды: спасибо за внимание, планы на будущее, список достижений, приглашение работать, всякие рояли в кустах.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127500" y="3426708"/>
            <a:ext cx="7779156" cy="923330"/>
            <a:chOff x="4127500" y="3426708"/>
            <a:chExt cx="7779156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814B53-1684-4520-AFA6-C601C8FB26E4}"/>
                </a:ext>
              </a:extLst>
            </p:cNvPr>
            <p:cNvSpPr txBox="1"/>
            <p:nvPr/>
          </p:nvSpPr>
          <p:spPr>
            <a:xfrm>
              <a:off x="4294899" y="3426708"/>
              <a:ext cx="7611757" cy="92333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accent2"/>
                  </a:solidFill>
                </a:rPr>
                <a:t>Рассказывайте актуальность на фоне специальных слайдов с достаточным визуальным сопровождением. </a:t>
              </a:r>
              <a:r>
                <a:rPr lang="ru-RU" b="1" dirty="0">
                  <a:solidFill>
                    <a:schemeClr val="accent2"/>
                  </a:solidFill>
                </a:rPr>
                <a:t>Не рассказывайте её на заглавном слайде. 				(см. «Внимание слушателя         »)</a:t>
              </a:r>
            </a:p>
          </p:txBody>
        </p: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EE46F60D-DDEA-44C3-96E0-F60D03EF35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27500" y="3452108"/>
              <a:ext cx="188719" cy="15253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A576B2F6-D646-4373-ACC3-C1F28A3DFAF2}"/>
                </a:ext>
              </a:extLst>
            </p:cNvPr>
            <p:cNvGrpSpPr/>
            <p:nvPr/>
          </p:nvGrpSpPr>
          <p:grpSpPr>
            <a:xfrm>
              <a:off x="10716179" y="3980706"/>
              <a:ext cx="522543" cy="369332"/>
              <a:chOff x="4158601" y="6064698"/>
              <a:chExt cx="594360" cy="406314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CA3C2692-C58C-4F94-9FD7-4D172DE05E6D}"/>
                  </a:ext>
                </a:extLst>
              </p:cNvPr>
              <p:cNvSpPr/>
              <p:nvPr/>
            </p:nvSpPr>
            <p:spPr>
              <a:xfrm>
                <a:off x="4257757" y="6068116"/>
                <a:ext cx="396048" cy="396047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6DC0DB-C691-484A-AE58-32068FC82EC6}"/>
                  </a:ext>
                </a:extLst>
              </p:cNvPr>
              <p:cNvSpPr txBox="1"/>
              <p:nvPr/>
            </p:nvSpPr>
            <p:spPr>
              <a:xfrm>
                <a:off x="4158601" y="6064698"/>
                <a:ext cx="594360" cy="406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hlinkClick r:id="rId2" action="ppaction://hlinksldjump"/>
                  </a:rPr>
                  <a:t>5</a:t>
                </a:r>
                <a:endParaRPr lang="ru-RU" dirty="0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4379719" y="5244728"/>
            <a:ext cx="341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Пункты 5 и 6 часто перемешаны.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2FAB5AF-D63C-4EA6-8FCE-A80291EE9293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3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15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3" y="365125"/>
            <a:ext cx="10850797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D34817"/>
                </a:solidFill>
                <a:latin typeface="Century Schoolbook" panose="02040604050505020304" pitchFamily="18" charset="0"/>
              </a:rPr>
              <a:t>Постскриптум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63" y="1752600"/>
            <a:ext cx="10922266" cy="4740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Century Schoolbook" panose="02040604050505020304" pitchFamily="18" charset="0"/>
              </a:rPr>
              <a:t>Слушание докладов на разноуровневых научных семинарах и конференциях показывает, что многие начинающие (и не очень) докладчики совершают одни и те же ошибки в оформлении своих презентаций. С опытом количество таких ошибок снижается, однако получение этого опыта часто означает страдание слушателей и отвлечение их от главного – сути докладов. Отсюда, как было написано на первом слайде, и возникла идея создания данных «правил оформления»: они созданы, чтобы исправить ошибки оформления презентаций </a:t>
            </a:r>
            <a:r>
              <a:rPr lang="ru-RU" sz="2400" u="sng" dirty="0">
                <a:latin typeface="Century Schoolbook" panose="02040604050505020304" pitchFamily="18" charset="0"/>
              </a:rPr>
              <a:t>до</a:t>
            </a:r>
            <a:r>
              <a:rPr lang="ru-RU" sz="2400" dirty="0">
                <a:latin typeface="Century Schoolbook" panose="02040604050505020304" pitchFamily="18" charset="0"/>
              </a:rPr>
              <a:t> демонстрации их слушателям.</a:t>
            </a:r>
          </a:p>
          <a:p>
            <a:pPr marL="0" indent="0">
              <a:buNone/>
            </a:pPr>
            <a:r>
              <a:rPr lang="ru-RU" sz="2400" dirty="0">
                <a:latin typeface="Century Schoolbook" panose="02040604050505020304" pitchFamily="18" charset="0"/>
              </a:rPr>
              <a:t>Последняя из предлагаемых здесь рекомендаций:</a:t>
            </a:r>
          </a:p>
          <a:p>
            <a:r>
              <a:rPr lang="ru-RU" sz="2400" dirty="0">
                <a:latin typeface="Century Schoolbook" panose="02040604050505020304" pitchFamily="18" charset="0"/>
              </a:rPr>
              <a:t>Если вы нашли данные «правила» полезными – отправьте их нуждающимся.</a:t>
            </a:r>
          </a:p>
          <a:p>
            <a:pPr marL="0" indent="0">
              <a:buNone/>
            </a:pPr>
            <a:endParaRPr lang="ru-RU" sz="24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entury Schoolbook" panose="02040604050505020304" pitchFamily="18" charset="0"/>
              </a:rPr>
              <a:t>Версия 1.3 от апреля 2023 г. </a:t>
            </a:r>
          </a:p>
          <a:p>
            <a:pPr marL="0" indent="0">
              <a:buNone/>
            </a:pPr>
            <a:r>
              <a:rPr lang="ru-RU" sz="2400" dirty="0">
                <a:latin typeface="Century Schoolbook" panose="02040604050505020304" pitchFamily="18" charset="0"/>
              </a:rPr>
              <a:t>Автор – Алексей </a:t>
            </a:r>
            <a:r>
              <a:rPr lang="ru-RU" sz="2400" dirty="0" err="1">
                <a:latin typeface="Century Schoolbook" panose="02040604050505020304" pitchFamily="18" charset="0"/>
              </a:rPr>
              <a:t>Вервальд</a:t>
            </a:r>
            <a:r>
              <a:rPr lang="ru-RU" sz="2400" dirty="0">
                <a:latin typeface="Century Schoolbook" panose="02040604050505020304" pitchFamily="18" charset="0"/>
              </a:rPr>
              <a:t>, </a:t>
            </a:r>
            <a:r>
              <a:rPr lang="en-GB" sz="2400" dirty="0">
                <a:latin typeface="Century Schoolbook" panose="02040604050505020304" pitchFamily="18" charset="0"/>
                <a:hlinkClick r:id="rId2"/>
              </a:rPr>
              <a:t>https://t.me/vervald</a:t>
            </a:r>
            <a:r>
              <a:rPr lang="ru-RU" sz="2400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F68A6A-39AA-4284-8077-C0C3A28F8F69}"/>
              </a:ext>
            </a:extLst>
          </p:cNvPr>
          <p:cNvSpPr/>
          <p:nvPr/>
        </p:nvSpPr>
        <p:spPr>
          <a:xfrm>
            <a:off x="11544621" y="0"/>
            <a:ext cx="647379" cy="6858000"/>
          </a:xfrm>
          <a:prstGeom prst="rect">
            <a:avLst/>
          </a:prstGeom>
          <a:solidFill>
            <a:srgbClr val="D34817"/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0E22CBE-4F13-4543-8CF1-B1FE8275FE07}"/>
              </a:ext>
            </a:extLst>
          </p:cNvPr>
          <p:cNvSpPr/>
          <p:nvPr/>
        </p:nvSpPr>
        <p:spPr>
          <a:xfrm>
            <a:off x="11650496" y="6316401"/>
            <a:ext cx="438912" cy="4389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0BA10BC8-79B6-49BC-A452-D378B9407436}"/>
              </a:ext>
            </a:extLst>
          </p:cNvPr>
          <p:cNvSpPr txBox="1">
            <a:spLocks/>
          </p:cNvSpPr>
          <p:nvPr/>
        </p:nvSpPr>
        <p:spPr>
          <a:xfrm>
            <a:off x="93324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24DE3-B169-48D5-B784-4C1716BB8967}" type="slidenum">
              <a:rPr lang="ru-RU" sz="1800" smtClean="0">
                <a:solidFill>
                  <a:srgbClr val="D34817"/>
                </a:solidFill>
                <a:hlinkClick r:id="" action="ppaction://hlinkshowjump?jump=firs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pPr/>
              <a:t>60</a:t>
            </a:fld>
            <a:endParaRPr lang="ru-RU" dirty="0">
              <a:solidFill>
                <a:srgbClr val="D34817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EE53B4-12CD-44AE-8A30-467174FA6A6A}"/>
              </a:ext>
            </a:extLst>
          </p:cNvPr>
          <p:cNvSpPr/>
          <p:nvPr/>
        </p:nvSpPr>
        <p:spPr>
          <a:xfrm>
            <a:off x="-11818" y="0"/>
            <a:ext cx="324000" cy="6858000"/>
          </a:xfrm>
          <a:prstGeom prst="rect">
            <a:avLst/>
          </a:prstGeom>
          <a:solidFill>
            <a:srgbClr val="696464">
              <a:lumMod val="60000"/>
              <a:lumOff val="40000"/>
            </a:srgbClr>
          </a:solidFill>
          <a:ln w="1397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385159D-499E-491C-AFBA-A1BA484E7911}"/>
              </a:ext>
            </a:extLst>
          </p:cNvPr>
          <p:cNvSpPr/>
          <p:nvPr/>
        </p:nvSpPr>
        <p:spPr>
          <a:xfrm>
            <a:off x="10390633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D34817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ВСИ</a:t>
            </a:r>
            <a:endParaRPr lang="ru-RU" sz="2400" dirty="0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5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Время на слайд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Презентация должна быть оформлена так, чтобы </a:t>
            </a:r>
            <a:br>
              <a:rPr lang="ru-RU" sz="2400" dirty="0"/>
            </a:br>
            <a:r>
              <a:rPr lang="ru-RU" sz="2400" dirty="0"/>
              <a:t>1) можно было всё понять, </a:t>
            </a:r>
            <a:br>
              <a:rPr lang="ru-RU" sz="2400" dirty="0"/>
            </a:br>
            <a:r>
              <a:rPr lang="ru-RU" sz="2400" dirty="0"/>
              <a:t>2) было не скучно. </a:t>
            </a:r>
            <a:br>
              <a:rPr lang="ru-RU" sz="2400" dirty="0"/>
            </a:br>
            <a:r>
              <a:rPr lang="ru-RU" sz="2400" dirty="0"/>
              <a:t>Это формулирует следующие ориентировочные нормы по времени:</a:t>
            </a:r>
          </a:p>
          <a:p>
            <a:pPr>
              <a:lnSpc>
                <a:spcPct val="100000"/>
              </a:lnSpc>
            </a:pPr>
            <a:r>
              <a:rPr lang="ru-RU" sz="2400" b="1" dirty="0"/>
              <a:t>Один слайд – одна минута. </a:t>
            </a:r>
            <a:r>
              <a:rPr lang="ru-RU" sz="2400" dirty="0"/>
              <a:t>Если для десятиминутного доклада у вас получилась презентация из 25 слайдов, значит вы что-то делаете не так.</a:t>
            </a:r>
          </a:p>
          <a:p>
            <a:pPr>
              <a:lnSpc>
                <a:spcPct val="100000"/>
              </a:lnSpc>
            </a:pPr>
            <a:r>
              <a:rPr lang="ru-RU" sz="2400" b="1" dirty="0"/>
              <a:t>Меньше десяти секунд на слайде – моветон. </a:t>
            </a:r>
            <a:r>
              <a:rPr lang="ru-RU" sz="2400" dirty="0"/>
              <a:t>Дайте людям воспринять то, </a:t>
            </a:r>
            <a:br>
              <a:rPr lang="ru-RU" sz="2400" dirty="0"/>
            </a:br>
            <a:r>
              <a:rPr lang="ru-RU" sz="2400" dirty="0"/>
              <a:t>что изображено на слайде.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Если на слайд уходит больше минуты – подумайте, а не разбить ли его на два. Если на слайд уходит меньше 20 секунд – подумайте, а не перенести ли </a:t>
            </a:r>
            <a:br>
              <a:rPr lang="ru-RU" sz="2400" dirty="0"/>
            </a:br>
            <a:r>
              <a:rPr lang="ru-RU" sz="2400" dirty="0"/>
              <a:t>на него часть информации со следующих, и нужен ли он вообще.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7</a:t>
            </a:fld>
            <a:endParaRPr lang="ru-RU" sz="1800" dirty="0"/>
          </a:p>
        </p:txBody>
      </p:sp>
      <p:sp>
        <p:nvSpPr>
          <p:cNvPr id="5" name="Овал 4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DFFEDF-AAF8-4B45-99AA-8A2EA13D664D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41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71CA2BF-67B8-4B3F-AD40-7308C652A1D0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C60D8B4-2916-49C4-BB31-6EBDE6B8ADE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D31AEC3-54AD-4B83-8509-C5D3DA4ABFF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746FFDB-C7FE-4F57-A3A5-814CAD120C73}"/>
                </a:ext>
              </a:extLst>
            </p:cNvPr>
            <p:cNvSpPr/>
            <p:nvPr/>
          </p:nvSpPr>
          <p:spPr>
            <a:xfrm>
              <a:off x="838197" y="719999"/>
              <a:ext cx="10981182" cy="5885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8</a:t>
            </a:fld>
            <a:endParaRPr lang="ru-RU" sz="1800" dirty="0"/>
          </a:p>
        </p:txBody>
      </p:sp>
      <p:sp>
        <p:nvSpPr>
          <p:cNvPr id="22" name="Овал 21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слайдов – 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7E0264-8AF6-45D8-BB3E-FA306A4902F3}"/>
              </a:ext>
            </a:extLst>
          </p:cNvPr>
          <p:cNvSpPr/>
          <p:nvPr/>
        </p:nvSpPr>
        <p:spPr>
          <a:xfrm>
            <a:off x="832968" y="5183787"/>
            <a:ext cx="6954312" cy="142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 случае большой загруженности слайда делайте постепенное заполнение с помощью анимации. Это позволит не перегружать слушателя и одновременно управлять его вниманием.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9F85F-F9D3-4345-BF59-DDFC81F2248C}"/>
              </a:ext>
            </a:extLst>
          </p:cNvPr>
          <p:cNvSpPr txBox="1"/>
          <p:nvPr/>
        </p:nvSpPr>
        <p:spPr>
          <a:xfrm>
            <a:off x="1068404" y="1206539"/>
            <a:ext cx="10750976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Не давайте разным элементам слипаться – выдерживайте между ними отступы. Делайте отступы большими и от границ слайда – часто бывает, что при использовании проектора края слайдов обрезаются.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32968" y="1823515"/>
            <a:ext cx="6397226" cy="2283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Не помещайте на слайд элементы, которые будут отвлекать слушателей от излагаемых вами мыслей.</a:t>
            </a:r>
          </a:p>
          <a:p>
            <a:r>
              <a:rPr lang="ru-RU" sz="2400" dirty="0"/>
              <a:t>Не помещайте на слайды элементы, которые слушатели не смогут/не успеют понять </a:t>
            </a:r>
            <a:br>
              <a:rPr lang="ru-RU" sz="2400" dirty="0"/>
            </a:br>
            <a:r>
              <a:rPr lang="ru-RU" sz="2400" dirty="0"/>
              <a:t>на желаемом вами/ими уровне.</a:t>
            </a:r>
          </a:p>
          <a:p>
            <a:endParaRPr lang="ru-RU" sz="24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6566362-2E3D-41A4-A128-D8CA039D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964" y="2177228"/>
            <a:ext cx="4276111" cy="25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832968" y="4051583"/>
            <a:ext cx="6397226" cy="115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Стремитесь к равномерному заполнению </a:t>
            </a:r>
            <a:br>
              <a:rPr lang="ru-RU" sz="2400" dirty="0"/>
            </a:br>
            <a:r>
              <a:rPr lang="ru-RU" sz="2400" dirty="0"/>
              <a:t>без пустых мест. При этом делайте отступы между элементами и границами слайда.</a:t>
            </a:r>
          </a:p>
          <a:p>
            <a:endParaRPr lang="ru-RU" sz="2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77E0264-8AF6-45D8-BB3E-FA306A4902F3}"/>
              </a:ext>
            </a:extLst>
          </p:cNvPr>
          <p:cNvSpPr/>
          <p:nvPr/>
        </p:nvSpPr>
        <p:spPr>
          <a:xfrm>
            <a:off x="832968" y="5183787"/>
            <a:ext cx="6954312" cy="142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B050"/>
                </a:solidFill>
              </a:rPr>
              <a:t>В случае большой загруженности слайда делайте постепенное заполнение с помощью анимации. Это позволит не перегружать слушателя и одновременно управлять его вниманием.</a:t>
            </a: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832968" y="1823515"/>
            <a:ext cx="6397226" cy="2283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B050"/>
                </a:solidFill>
              </a:rPr>
              <a:t>Не помещайте на слайд элементы, которые будут отвлекать слушателей от излагаемых вами мыслей.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Не помещайте на слайды элементы, которые слушатели не смогут/не успеют понять 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на желаемом вами/ими уровне.</a:t>
            </a:r>
          </a:p>
          <a:p>
            <a:endParaRPr lang="ru-RU" sz="2400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832968" y="4051583"/>
            <a:ext cx="6397226" cy="115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B050"/>
                </a:solidFill>
              </a:rPr>
              <a:t>Стремитесь к равномерному заполнению 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без пустых мест. При этом делайте отступы между элементами и границами слайда.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12AE7-A986-4A07-9F9B-6E1CC693108E}"/>
              </a:ext>
            </a:extLst>
          </p:cNvPr>
          <p:cNvSpPr txBox="1"/>
          <p:nvPr/>
        </p:nvSpPr>
        <p:spPr>
          <a:xfrm>
            <a:off x="7051040" y="5127416"/>
            <a:ext cx="4632960" cy="147732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Эта строка была слишком долго пустой. Нужна была динамика (постепенный вывод всех пунктов, а не только последнего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ru-RU" dirty="0">
                <a:solidFill>
                  <a:schemeClr val="accent2"/>
                </a:solidFill>
              </a:rPr>
              <a:t> или сдвиг всего предыдущего вниз к центру слайда и перенос этой строки на следующий.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BEEA2-F835-4B00-A36C-D28ECEBEFFF2}"/>
              </a:ext>
            </a:extLst>
          </p:cNvPr>
          <p:cNvSpPr txBox="1"/>
          <p:nvPr/>
        </p:nvSpPr>
        <p:spPr>
          <a:xfrm>
            <a:off x="7588023" y="2781279"/>
            <a:ext cx="3598646" cy="1754326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Картинка не имеет отношения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к теме, при этом сильно отвлекает.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Её долго читать, на ней есть текст, который при показе слайдов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было бы сложно разглядеть.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Не надо так.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B269283-6BA5-47D6-93AC-6A42101E7854}"/>
              </a:ext>
            </a:extLst>
          </p:cNvPr>
          <p:cNvSpPr/>
          <p:nvPr/>
        </p:nvSpPr>
        <p:spPr>
          <a:xfrm>
            <a:off x="6872973" y="1844129"/>
            <a:ext cx="360000" cy="3191009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17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5" grpId="0"/>
      <p:bldP spid="16" grpId="0"/>
      <p:bldP spid="24" grpId="0"/>
      <p:bldP spid="25" grpId="0"/>
      <p:bldP spid="26" grpId="0"/>
      <p:bldP spid="8" grpId="0" animBg="1"/>
      <p:bldP spid="5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DE3-B169-48D5-B784-4C1716BB8967}" type="slidenum">
              <a:rPr lang="ru-RU" sz="1800" smtClean="0">
                <a:hlinkClick r:id="" action="ppaction://hlinkshowjump?jump=firstslide"/>
              </a:rPr>
              <a:t>9</a:t>
            </a:fld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Заполнение слайдов –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9544"/>
            <a:ext cx="10677525" cy="3135726"/>
          </a:xfrm>
        </p:spPr>
        <p:txBody>
          <a:bodyPr>
            <a:normAutofit/>
          </a:bodyPr>
          <a:lstStyle/>
          <a:p>
            <a:r>
              <a:rPr lang="ru-RU" sz="2400" dirty="0"/>
              <a:t>Ещё раз: не старайтесь впихнуть на слайд невпихуемое.</a:t>
            </a:r>
          </a:p>
          <a:p>
            <a:pPr marL="0" indent="0">
              <a:buNone/>
            </a:pPr>
            <a:r>
              <a:rPr lang="ru-RU" sz="2400" dirty="0"/>
              <a:t>Если желаемые элементы не помещаются на слайд, а при их уменьшении </a:t>
            </a:r>
            <a:br>
              <a:rPr lang="ru-RU" sz="2400" dirty="0"/>
            </a:br>
            <a:r>
              <a:rPr lang="ru-RU" sz="2400" dirty="0"/>
              <a:t>они становятся неразборчивыми, то можно 1) попытаться их сократить, </a:t>
            </a:r>
            <a:br>
              <a:rPr lang="ru-RU" sz="2400" dirty="0"/>
            </a:br>
            <a:r>
              <a:rPr lang="ru-RU" sz="2400" dirty="0"/>
              <a:t>2) разбить на большее количество слайдов, 3) менять элементы анимацией. </a:t>
            </a:r>
            <a:br>
              <a:rPr lang="ru-RU" sz="2400" dirty="0"/>
            </a:br>
            <a:r>
              <a:rPr lang="ru-RU" sz="2400" dirty="0"/>
              <a:t>В случае разбивки на разных слайдах некоторые элементы можно повторять. </a:t>
            </a:r>
          </a:p>
          <a:p>
            <a:r>
              <a:rPr lang="ru-RU" sz="2400" dirty="0"/>
              <a:t>Ещё раз: на слайдах (и на графиках) стремитесь к равномерному заполнению без пустых мест.</a:t>
            </a:r>
          </a:p>
          <a:p>
            <a:endParaRPr lang="ru-RU" sz="2400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3127F35-6F31-4926-AF37-A7F364375917}"/>
              </a:ext>
            </a:extLst>
          </p:cNvPr>
          <p:cNvGrpSpPr/>
          <p:nvPr/>
        </p:nvGrpSpPr>
        <p:grpSpPr>
          <a:xfrm>
            <a:off x="6526158" y="4475850"/>
            <a:ext cx="3837600" cy="2160000"/>
            <a:chOff x="6426094" y="4561475"/>
            <a:chExt cx="3837600" cy="2160000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9AA20AA-EBA4-4168-A83D-15153F939D57}"/>
                </a:ext>
              </a:extLst>
            </p:cNvPr>
            <p:cNvSpPr/>
            <p:nvPr/>
          </p:nvSpPr>
          <p:spPr>
            <a:xfrm>
              <a:off x="6426094" y="4561475"/>
              <a:ext cx="3837600" cy="21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B8C00B-6DB7-4C49-A5C3-99F8ADF20757}"/>
                </a:ext>
              </a:extLst>
            </p:cNvPr>
            <p:cNvSpPr txBox="1"/>
            <p:nvPr/>
          </p:nvSpPr>
          <p:spPr>
            <a:xfrm>
              <a:off x="6662903" y="4698067"/>
              <a:ext cx="3095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Название</a:t>
              </a: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3C4BB29B-64BF-4CF6-87E6-6F824EB5EAE2}"/>
                </a:ext>
              </a:extLst>
            </p:cNvPr>
            <p:cNvSpPr/>
            <p:nvPr/>
          </p:nvSpPr>
          <p:spPr>
            <a:xfrm>
              <a:off x="6772442" y="5127965"/>
              <a:ext cx="1438275" cy="369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7DFC2B58-04EF-4E73-A9F2-26C8ECB03C6A}"/>
                </a:ext>
              </a:extLst>
            </p:cNvPr>
            <p:cNvSpPr/>
            <p:nvPr/>
          </p:nvSpPr>
          <p:spPr>
            <a:xfrm>
              <a:off x="6772441" y="5618429"/>
              <a:ext cx="1438275" cy="4431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DA589806-9672-4B3A-AF09-87D43AAB5623}"/>
                </a:ext>
              </a:extLst>
            </p:cNvPr>
            <p:cNvSpPr/>
            <p:nvPr/>
          </p:nvSpPr>
          <p:spPr>
            <a:xfrm>
              <a:off x="8470442" y="5127965"/>
              <a:ext cx="1438275" cy="9336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C9750B14-0C7C-4AA0-9B71-079BB0BD683E}"/>
                </a:ext>
              </a:extLst>
            </p:cNvPr>
            <p:cNvSpPr/>
            <p:nvPr/>
          </p:nvSpPr>
          <p:spPr>
            <a:xfrm>
              <a:off x="6772441" y="6182752"/>
              <a:ext cx="1438275" cy="297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EAF0120C-3C97-464D-91B5-695BADE1E44C}"/>
                </a:ext>
              </a:extLst>
            </p:cNvPr>
            <p:cNvSpPr/>
            <p:nvPr/>
          </p:nvSpPr>
          <p:spPr>
            <a:xfrm>
              <a:off x="8694036" y="6182752"/>
              <a:ext cx="991088" cy="297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CE03675-D129-4542-9396-F47EC7FD406F}"/>
              </a:ext>
            </a:extLst>
          </p:cNvPr>
          <p:cNvSpPr txBox="1"/>
          <p:nvPr/>
        </p:nvSpPr>
        <p:spPr>
          <a:xfrm>
            <a:off x="1812506" y="411424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Плохо: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F71FEF-8A1B-4067-B870-FF2508FE1E8D}"/>
              </a:ext>
            </a:extLst>
          </p:cNvPr>
          <p:cNvSpPr txBox="1"/>
          <p:nvPr/>
        </p:nvSpPr>
        <p:spPr>
          <a:xfrm>
            <a:off x="6523351" y="411424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Лучше: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846512" y="4475850"/>
            <a:ext cx="3837600" cy="2160001"/>
            <a:chOff x="1846512" y="4576330"/>
            <a:chExt cx="3837600" cy="2160001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B9339F72-FB96-4F7F-BF11-2BF87A33D4F6}"/>
                </a:ext>
              </a:extLst>
            </p:cNvPr>
            <p:cNvSpPr/>
            <p:nvPr/>
          </p:nvSpPr>
          <p:spPr>
            <a:xfrm>
              <a:off x="1846512" y="4576331"/>
              <a:ext cx="3837600" cy="216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C5BBF94-8DBF-4A0B-B212-24212D0D90C0}"/>
                </a:ext>
              </a:extLst>
            </p:cNvPr>
            <p:cNvSpPr txBox="1"/>
            <p:nvPr/>
          </p:nvSpPr>
          <p:spPr>
            <a:xfrm>
              <a:off x="1846512" y="4576330"/>
              <a:ext cx="3095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Название</a:t>
              </a:r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E29BC5C-04E5-48BF-BBD2-E1EE5B18D34D}"/>
                </a:ext>
              </a:extLst>
            </p:cNvPr>
            <p:cNvSpPr/>
            <p:nvPr/>
          </p:nvSpPr>
          <p:spPr>
            <a:xfrm>
              <a:off x="1969849" y="5017500"/>
              <a:ext cx="1228725" cy="369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CFFD534D-C9D7-4315-9773-3525C734F395}"/>
                </a:ext>
              </a:extLst>
            </p:cNvPr>
            <p:cNvSpPr/>
            <p:nvPr/>
          </p:nvSpPr>
          <p:spPr>
            <a:xfrm>
              <a:off x="1969849" y="5458670"/>
              <a:ext cx="1438275" cy="4431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7034E277-06D1-4583-826B-B86BBE71B5DA}"/>
                </a:ext>
              </a:extLst>
            </p:cNvPr>
            <p:cNvSpPr/>
            <p:nvPr/>
          </p:nvSpPr>
          <p:spPr>
            <a:xfrm>
              <a:off x="3767933" y="5004361"/>
              <a:ext cx="1572657" cy="10155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0CABEABC-433B-4CCF-960C-9DE95D42D340}"/>
                </a:ext>
              </a:extLst>
            </p:cNvPr>
            <p:cNvSpPr/>
            <p:nvPr/>
          </p:nvSpPr>
          <p:spPr>
            <a:xfrm>
              <a:off x="2264298" y="5988926"/>
              <a:ext cx="991088" cy="297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58CFED08-4F7C-4520-9EF1-5C52A4A90976}"/>
                </a:ext>
              </a:extLst>
            </p:cNvPr>
            <p:cNvSpPr/>
            <p:nvPr/>
          </p:nvSpPr>
          <p:spPr>
            <a:xfrm>
              <a:off x="4058717" y="6115652"/>
              <a:ext cx="991088" cy="297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06174D72-E877-41E6-8064-E2AECE6BC428}"/>
                </a:ext>
              </a:extLst>
            </p:cNvPr>
            <p:cNvSpPr/>
            <p:nvPr/>
          </p:nvSpPr>
          <p:spPr>
            <a:xfrm>
              <a:off x="1921645" y="6351194"/>
              <a:ext cx="1846288" cy="2979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Овал 23"/>
          <p:cNvSpPr/>
          <p:nvPr/>
        </p:nvSpPr>
        <p:spPr>
          <a:xfrm>
            <a:off x="10983468" y="6316401"/>
            <a:ext cx="438912" cy="438912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E7AB8FC-6986-4806-AFF7-F0B421C4A834}"/>
              </a:ext>
            </a:extLst>
          </p:cNvPr>
          <p:cNvSpPr/>
          <p:nvPr/>
        </p:nvSpPr>
        <p:spPr>
          <a:xfrm>
            <a:off x="10823772" y="240893"/>
            <a:ext cx="758303" cy="44014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hlinkClick r:id="rId2" action="ppaction://hlinksldjump"/>
              </a:rPr>
              <a:t>ВД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53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15274</TotalTime>
  <Words>3797</Words>
  <Application>Microsoft Office PowerPoint</Application>
  <PresentationFormat>Widescreen</PresentationFormat>
  <Paragraphs>715</Paragraphs>
  <Slides>60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9" baseType="lpstr">
      <vt:lpstr>Yu Gothic Light</vt:lpstr>
      <vt:lpstr>Arial</vt:lpstr>
      <vt:lpstr>Arial Black</vt:lpstr>
      <vt:lpstr>Bahnschrift</vt:lpstr>
      <vt:lpstr>Calibri</vt:lpstr>
      <vt:lpstr>Calibri Light</vt:lpstr>
      <vt:lpstr>Cambria Math</vt:lpstr>
      <vt:lpstr>Century Schoolbook</vt:lpstr>
      <vt:lpstr>Courier New</vt:lpstr>
      <vt:lpstr>Gabriola</vt:lpstr>
      <vt:lpstr>Garamond</vt:lpstr>
      <vt:lpstr>Google Sans</vt:lpstr>
      <vt:lpstr>Sitka Small</vt:lpstr>
      <vt:lpstr>Times New Roman</vt:lpstr>
      <vt:lpstr>Trebuchet MS</vt:lpstr>
      <vt:lpstr>Verdana</vt:lpstr>
      <vt:lpstr>Wingdings</vt:lpstr>
      <vt:lpstr>Тема Office</vt:lpstr>
      <vt:lpstr>Graph</vt:lpstr>
      <vt:lpstr>Правила оформления научных презентаций</vt:lpstr>
      <vt:lpstr>Особенности данной презентации</vt:lpstr>
      <vt:lpstr>Правило 0. Нет никаких правил. Однако…</vt:lpstr>
      <vt:lpstr>Общие цели доклада</vt:lpstr>
      <vt:lpstr>Внимание слушателя</vt:lpstr>
      <vt:lpstr>Структура научных презентаций  о проделанной работе</vt:lpstr>
      <vt:lpstr>Время на слайд</vt:lpstr>
      <vt:lpstr>Заполнение слайдов – 1</vt:lpstr>
      <vt:lpstr>Заполнение слайдов – 2</vt:lpstr>
      <vt:lpstr>Заполнение слайдов – 3</vt:lpstr>
      <vt:lpstr>Нумерация</vt:lpstr>
      <vt:lpstr>3.1 Прогресс </vt:lpstr>
      <vt:lpstr>Текст на слайдах</vt:lpstr>
      <vt:lpstr>Размер шрифтов</vt:lpstr>
      <vt:lpstr>Размер шрифтов</vt:lpstr>
      <vt:lpstr>Картинки – 1</vt:lpstr>
      <vt:lpstr>Картинки – 2. Объясняющие подписи</vt:lpstr>
      <vt:lpstr>Картинки – 3. Сборник ошибок</vt:lpstr>
      <vt:lpstr>Таблицы</vt:lpstr>
      <vt:lpstr>Подписи к элементам</vt:lpstr>
      <vt:lpstr>Ссылки на источники</vt:lpstr>
      <vt:lpstr>Названия слайдов. Добавочный текст для демонстрации проблем переноса</vt:lpstr>
      <vt:lpstr>Числа – 1.  Десятичный разделитель</vt:lpstr>
      <vt:lpstr>Числа – 2. Разное</vt:lpstr>
      <vt:lpstr>Речь</vt:lpstr>
      <vt:lpstr>Разное – 1</vt:lpstr>
      <vt:lpstr>Разное – 2</vt:lpstr>
      <vt:lpstr>Разное – 3</vt:lpstr>
      <vt:lpstr>Разное – 4</vt:lpstr>
      <vt:lpstr>Чек-лист для проверки своей презентации</vt:lpstr>
      <vt:lpstr>Постскриптум</vt:lpstr>
      <vt:lpstr>Особенности данной презентации</vt:lpstr>
      <vt:lpstr>Правило 0. Нет никаких правил. Однако…</vt:lpstr>
      <vt:lpstr>Источник правил: цели доклада</vt:lpstr>
      <vt:lpstr>Внимание слушателя</vt:lpstr>
      <vt:lpstr>Структура докладов о научной работе</vt:lpstr>
      <vt:lpstr>Время на слайд</vt:lpstr>
      <vt:lpstr>Заполнение слайдов – 1</vt:lpstr>
      <vt:lpstr>Заполнение слайдов – 2</vt:lpstr>
      <vt:lpstr>НУМЕРАЦИЯ</vt:lpstr>
      <vt:lpstr>3.1 ПРОГРЕСС </vt:lpstr>
      <vt:lpstr>ТЕКСТ НА СЛАЙДАХ</vt:lpstr>
      <vt:lpstr>РАЗМЕР ШРИФТОВ</vt:lpstr>
      <vt:lpstr>РАЗМЕР ШРИФТОВ</vt:lpstr>
      <vt:lpstr>Картинки – 1</vt:lpstr>
      <vt:lpstr>Картинки – 2. Объясняющие подписи</vt:lpstr>
      <vt:lpstr>Картинки – 3. Сборник ошибок</vt:lpstr>
      <vt:lpstr>Таблицы</vt:lpstr>
      <vt:lpstr>Подписи к элементам</vt:lpstr>
      <vt:lpstr>Ссылки на источники</vt:lpstr>
      <vt:lpstr>Названия слайдов. Добавочный текст для демонстрации проблем переноса</vt:lpstr>
      <vt:lpstr>Числа – 1. Десятичный разделитель</vt:lpstr>
      <vt:lpstr>Числа – 2. Разное</vt:lpstr>
      <vt:lpstr>Речь</vt:lpstr>
      <vt:lpstr>Разное – 1</vt:lpstr>
      <vt:lpstr>Разное – 2</vt:lpstr>
      <vt:lpstr>Разное – 3</vt:lpstr>
      <vt:lpstr>Разное – 4</vt:lpstr>
      <vt:lpstr>Чек-лист для проверки презентации</vt:lpstr>
      <vt:lpstr>Постскриптум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</dc:creator>
  <cp:lastModifiedBy>Kirill</cp:lastModifiedBy>
  <cp:revision>537</cp:revision>
  <dcterms:created xsi:type="dcterms:W3CDTF">2021-12-14T10:23:14Z</dcterms:created>
  <dcterms:modified xsi:type="dcterms:W3CDTF">2023-05-18T16:31:51Z</dcterms:modified>
  <cp:contentStatus/>
</cp:coreProperties>
</file>